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68" r:id="rId1"/>
    <p:sldMasterId id="2147483943" r:id="rId2"/>
  </p:sldMasterIdLst>
  <p:notesMasterIdLst>
    <p:notesMasterId r:id="rId17"/>
  </p:notesMasterIdLst>
  <p:sldIdLst>
    <p:sldId id="339" r:id="rId3"/>
    <p:sldId id="1102" r:id="rId4"/>
    <p:sldId id="1103" r:id="rId5"/>
    <p:sldId id="1109" r:id="rId6"/>
    <p:sldId id="1112" r:id="rId7"/>
    <p:sldId id="1111" r:id="rId8"/>
    <p:sldId id="1104" r:id="rId9"/>
    <p:sldId id="1105" r:id="rId10"/>
    <p:sldId id="1023" r:id="rId11"/>
    <p:sldId id="1016" r:id="rId12"/>
    <p:sldId id="1106" r:id="rId13"/>
    <p:sldId id="1110" r:id="rId14"/>
    <p:sldId id="1113" r:id="rId15"/>
    <p:sldId id="1107" r:id="rId16"/>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273"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013"/>
    <a:srgbClr val="FF5F2D"/>
    <a:srgbClr val="E88080"/>
    <a:srgbClr val="D91F5C"/>
    <a:srgbClr val="B889DB"/>
    <a:srgbClr val="A41F35"/>
    <a:srgbClr val="89F3BB"/>
    <a:srgbClr val="EA6F1B"/>
    <a:srgbClr val="435148"/>
    <a:srgbClr val="567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01" autoAdjust="0"/>
    <p:restoredTop sz="70204" autoAdjust="0"/>
  </p:normalViewPr>
  <p:slideViewPr>
    <p:cSldViewPr snapToGrid="0">
      <p:cViewPr varScale="1">
        <p:scale>
          <a:sx n="88" d="100"/>
          <a:sy n="88" d="100"/>
        </p:scale>
        <p:origin x="1208" y="176"/>
      </p:cViewPr>
      <p:guideLst>
        <p:guide orient="horz" pos="2160"/>
        <p:guide pos="112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9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F6314-0CD6-3B43-BBCA-BFE17F43A457}" type="doc">
      <dgm:prSet loTypeId="urn:microsoft.com/office/officeart/2009/3/layout/RandomtoResultProcess" loCatId="cycle" qsTypeId="urn:microsoft.com/office/officeart/2005/8/quickstyle/simple2" qsCatId="simple" csTypeId="urn:microsoft.com/office/officeart/2005/8/colors/accent1_2" csCatId="accent1" phldr="1"/>
      <dgm:spPr/>
    </dgm:pt>
    <dgm:pt modelId="{54E10A14-45D4-B445-AE9D-13CE341C218E}">
      <dgm:prSet phldrT="[Text]" custT="1"/>
      <dgm:spPr/>
      <dgm:t>
        <a:bodyPr/>
        <a:lstStyle/>
        <a:p>
          <a:r>
            <a:rPr lang="en-US" sz="2800" b="1" dirty="0">
              <a:latin typeface="Futura Medium" panose="020B0602020204020303" pitchFamily="34" charset="-79"/>
              <a:cs typeface="Futura Medium" panose="020B0602020204020303" pitchFamily="34" charset="-79"/>
            </a:rPr>
            <a:t>OVC</a:t>
          </a:r>
        </a:p>
      </dgm:t>
    </dgm:pt>
    <dgm:pt modelId="{DE454D7C-5414-1F48-AFB6-FDB6B1D36E3B}" type="parTrans" cxnId="{5DD967CE-C4F0-434A-A6C8-9A9AE9D4900A}">
      <dgm:prSet/>
      <dgm:spPr/>
      <dgm:t>
        <a:bodyPr/>
        <a:lstStyle/>
        <a:p>
          <a:endParaRPr lang="en-US">
            <a:latin typeface="Futura Medium" panose="020B0602020204020303" pitchFamily="34" charset="-79"/>
            <a:cs typeface="Futura Medium" panose="020B0602020204020303" pitchFamily="34" charset="-79"/>
          </a:endParaRPr>
        </a:p>
      </dgm:t>
    </dgm:pt>
    <dgm:pt modelId="{16D1F502-22F5-4943-8F2A-D5A8A237A488}" type="sibTrans" cxnId="{5DD967CE-C4F0-434A-A6C8-9A9AE9D4900A}">
      <dgm:prSet/>
      <dgm:spPr/>
      <dgm:t>
        <a:bodyPr/>
        <a:lstStyle/>
        <a:p>
          <a:endParaRPr lang="en-US">
            <a:latin typeface="Futura Medium" panose="020B0602020204020303" pitchFamily="34" charset="-79"/>
            <a:cs typeface="Futura Medium" panose="020B0602020204020303" pitchFamily="34" charset="-79"/>
          </a:endParaRPr>
        </a:p>
      </dgm:t>
    </dgm:pt>
    <dgm:pt modelId="{1FEA1AF1-7862-BE4A-A799-4E43504FD39C}">
      <dgm:prSet phldrT="[Text]" custT="1"/>
      <dgm:spPr/>
      <dgm:t>
        <a:bodyPr/>
        <a:lstStyle/>
        <a:p>
          <a:r>
            <a:rPr lang="en-US" sz="2800" b="1" dirty="0">
              <a:latin typeface="Futura Medium" panose="020B0602020204020303" pitchFamily="34" charset="-79"/>
              <a:cs typeface="Futura Medium" panose="020B0602020204020303" pitchFamily="34" charset="-79"/>
            </a:rPr>
            <a:t>Realign</a:t>
          </a:r>
        </a:p>
      </dgm:t>
    </dgm:pt>
    <dgm:pt modelId="{C0AA92C6-3893-D948-8D41-4ADC845C98C8}" type="parTrans" cxnId="{DFFAA2F0-9BC9-0345-966D-7C3389E89359}">
      <dgm:prSet/>
      <dgm:spPr/>
      <dgm:t>
        <a:bodyPr/>
        <a:lstStyle/>
        <a:p>
          <a:endParaRPr lang="en-US">
            <a:latin typeface="Futura Medium" panose="020B0602020204020303" pitchFamily="34" charset="-79"/>
            <a:cs typeface="Futura Medium" panose="020B0602020204020303" pitchFamily="34" charset="-79"/>
          </a:endParaRPr>
        </a:p>
      </dgm:t>
    </dgm:pt>
    <dgm:pt modelId="{D1F53225-6D25-3C46-A241-92C55CE53F6D}" type="sibTrans" cxnId="{DFFAA2F0-9BC9-0345-966D-7C3389E89359}">
      <dgm:prSet/>
      <dgm:spPr/>
      <dgm:t>
        <a:bodyPr/>
        <a:lstStyle/>
        <a:p>
          <a:endParaRPr lang="en-US">
            <a:latin typeface="Futura Medium" panose="020B0602020204020303" pitchFamily="34" charset="-79"/>
            <a:cs typeface="Futura Medium" panose="020B0602020204020303" pitchFamily="34" charset="-79"/>
          </a:endParaRPr>
        </a:p>
      </dgm:t>
    </dgm:pt>
    <dgm:pt modelId="{C58F6603-04EB-F941-8CA1-4B8043FEDF5B}">
      <dgm:prSet phldrT="[Text]" custT="1"/>
      <dgm:spPr/>
      <dgm:t>
        <a:bodyPr/>
        <a:lstStyle/>
        <a:p>
          <a:r>
            <a:rPr lang="en-US" sz="2800" b="1" dirty="0">
              <a:latin typeface="Futura Medium" panose="020B0602020204020303" pitchFamily="34" charset="-79"/>
              <a:cs typeface="Futura Medium" panose="020B0602020204020303" pitchFamily="34" charset="-79"/>
            </a:rPr>
            <a:t>Refine</a:t>
          </a:r>
        </a:p>
      </dgm:t>
    </dgm:pt>
    <dgm:pt modelId="{2761CBD9-CBC8-0D43-801B-1E77B39C7545}" type="parTrans" cxnId="{3BE5A8E9-D43E-274F-ADA3-E9708E63FE80}">
      <dgm:prSet/>
      <dgm:spPr/>
      <dgm:t>
        <a:bodyPr/>
        <a:lstStyle/>
        <a:p>
          <a:endParaRPr lang="en-US">
            <a:latin typeface="Futura Medium" panose="020B0602020204020303" pitchFamily="34" charset="-79"/>
            <a:cs typeface="Futura Medium" panose="020B0602020204020303" pitchFamily="34" charset="-79"/>
          </a:endParaRPr>
        </a:p>
      </dgm:t>
    </dgm:pt>
    <dgm:pt modelId="{E06D4B48-DE8A-1141-9C51-DFB7E3D494BB}" type="sibTrans" cxnId="{3BE5A8E9-D43E-274F-ADA3-E9708E63FE80}">
      <dgm:prSet/>
      <dgm:spPr/>
      <dgm:t>
        <a:bodyPr/>
        <a:lstStyle/>
        <a:p>
          <a:endParaRPr lang="en-US">
            <a:latin typeface="Futura Medium" panose="020B0602020204020303" pitchFamily="34" charset="-79"/>
            <a:cs typeface="Futura Medium" panose="020B0602020204020303" pitchFamily="34" charset="-79"/>
          </a:endParaRPr>
        </a:p>
      </dgm:t>
    </dgm:pt>
    <dgm:pt modelId="{4D7B1E03-027E-A942-BA8F-468254E2E55E}">
      <dgm:prSet custT="1"/>
      <dgm:spPr/>
      <dgm:t>
        <a:bodyPr/>
        <a:lstStyle/>
        <a:p>
          <a:pPr>
            <a:lnSpc>
              <a:spcPts val="2260"/>
            </a:lnSpc>
          </a:pPr>
          <a:r>
            <a:rPr lang="en-US" sz="2200" b="1" kern="1100" baseline="0" dirty="0">
              <a:latin typeface="Futura Medium" panose="020B0602020204020303" pitchFamily="34" charset="-79"/>
              <a:cs typeface="Futura Medium" panose="020B0602020204020303" pitchFamily="34" charset="-79"/>
            </a:rPr>
            <a:t>Localize</a:t>
          </a:r>
        </a:p>
      </dgm:t>
    </dgm:pt>
    <dgm:pt modelId="{EC38F680-D2CB-BC49-A9EE-6EB3D050CAD9}" type="parTrans" cxnId="{3AC391D8-9F74-1643-9A82-CB1C6C5F5E5F}">
      <dgm:prSet/>
      <dgm:spPr/>
      <dgm:t>
        <a:bodyPr/>
        <a:lstStyle/>
        <a:p>
          <a:endParaRPr lang="en-US">
            <a:latin typeface="Futura Medium" panose="020B0602020204020303" pitchFamily="34" charset="-79"/>
            <a:cs typeface="Futura Medium" panose="020B0602020204020303" pitchFamily="34" charset="-79"/>
          </a:endParaRPr>
        </a:p>
      </dgm:t>
    </dgm:pt>
    <dgm:pt modelId="{133A27C3-60B5-1F4F-8CFC-D1F592853052}" type="sibTrans" cxnId="{3AC391D8-9F74-1643-9A82-CB1C6C5F5E5F}">
      <dgm:prSet/>
      <dgm:spPr/>
      <dgm:t>
        <a:bodyPr/>
        <a:lstStyle/>
        <a:p>
          <a:endParaRPr lang="en-US">
            <a:latin typeface="Futura Medium" panose="020B0602020204020303" pitchFamily="34" charset="-79"/>
            <a:cs typeface="Futura Medium" panose="020B0602020204020303" pitchFamily="34" charset="-79"/>
          </a:endParaRPr>
        </a:p>
      </dgm:t>
    </dgm:pt>
    <dgm:pt modelId="{1C8097A1-8323-6046-AEC1-87F831DB2108}" type="pres">
      <dgm:prSet presAssocID="{AACF6314-0CD6-3B43-BBCA-BFE17F43A457}" presName="Name0" presStyleCnt="0">
        <dgm:presLayoutVars>
          <dgm:dir/>
          <dgm:animOne val="branch"/>
          <dgm:animLvl val="lvl"/>
        </dgm:presLayoutVars>
      </dgm:prSet>
      <dgm:spPr/>
    </dgm:pt>
    <dgm:pt modelId="{A7259310-5822-5E41-BD60-618DD679243B}" type="pres">
      <dgm:prSet presAssocID="{54E10A14-45D4-B445-AE9D-13CE341C218E}" presName="chaos" presStyleCnt="0"/>
      <dgm:spPr/>
    </dgm:pt>
    <dgm:pt modelId="{710B7666-A2AF-464A-8BDF-DFB5E515C998}" type="pres">
      <dgm:prSet presAssocID="{54E10A14-45D4-B445-AE9D-13CE341C218E}" presName="parTx1" presStyleLbl="revTx" presStyleIdx="0" presStyleCnt="3"/>
      <dgm:spPr/>
    </dgm:pt>
    <dgm:pt modelId="{1621A67C-0950-F546-8B1B-46B2874808FD}" type="pres">
      <dgm:prSet presAssocID="{54E10A14-45D4-B445-AE9D-13CE341C218E}" presName="c1" presStyleLbl="node1" presStyleIdx="0" presStyleCnt="19"/>
      <dgm:spPr/>
    </dgm:pt>
    <dgm:pt modelId="{E70D1D2B-D617-DB46-850D-5336F4F4F13D}" type="pres">
      <dgm:prSet presAssocID="{54E10A14-45D4-B445-AE9D-13CE341C218E}" presName="c2" presStyleLbl="node1" presStyleIdx="1" presStyleCnt="19"/>
      <dgm:spPr/>
    </dgm:pt>
    <dgm:pt modelId="{8C424F38-35AA-D04D-B953-39D5484FE56A}" type="pres">
      <dgm:prSet presAssocID="{54E10A14-45D4-B445-AE9D-13CE341C218E}" presName="c3" presStyleLbl="node1" presStyleIdx="2" presStyleCnt="19"/>
      <dgm:spPr/>
    </dgm:pt>
    <dgm:pt modelId="{6830C7CC-A23B-3D45-8728-2721331F5B4F}" type="pres">
      <dgm:prSet presAssocID="{54E10A14-45D4-B445-AE9D-13CE341C218E}" presName="c4" presStyleLbl="node1" presStyleIdx="3" presStyleCnt="19"/>
      <dgm:spPr/>
    </dgm:pt>
    <dgm:pt modelId="{2A9B6C56-B716-BA44-86DB-9DA804A289BB}" type="pres">
      <dgm:prSet presAssocID="{54E10A14-45D4-B445-AE9D-13CE341C218E}" presName="c5" presStyleLbl="node1" presStyleIdx="4" presStyleCnt="19"/>
      <dgm:spPr/>
    </dgm:pt>
    <dgm:pt modelId="{C717B45B-7A23-1840-B1F3-003E06CF6772}" type="pres">
      <dgm:prSet presAssocID="{54E10A14-45D4-B445-AE9D-13CE341C218E}" presName="c6" presStyleLbl="node1" presStyleIdx="5" presStyleCnt="19"/>
      <dgm:spPr/>
    </dgm:pt>
    <dgm:pt modelId="{35341316-56B7-0340-A3C7-BD2D670F541E}" type="pres">
      <dgm:prSet presAssocID="{54E10A14-45D4-B445-AE9D-13CE341C218E}" presName="c7" presStyleLbl="node1" presStyleIdx="6" presStyleCnt="19"/>
      <dgm:spPr/>
    </dgm:pt>
    <dgm:pt modelId="{6961D133-91B2-834F-9842-E48B135C2B02}" type="pres">
      <dgm:prSet presAssocID="{54E10A14-45D4-B445-AE9D-13CE341C218E}" presName="c8" presStyleLbl="node1" presStyleIdx="7" presStyleCnt="19"/>
      <dgm:spPr/>
    </dgm:pt>
    <dgm:pt modelId="{C261A084-9C80-F84A-B6F4-356DC9F4D965}" type="pres">
      <dgm:prSet presAssocID="{54E10A14-45D4-B445-AE9D-13CE341C218E}" presName="c9" presStyleLbl="node1" presStyleIdx="8" presStyleCnt="19"/>
      <dgm:spPr/>
    </dgm:pt>
    <dgm:pt modelId="{257177C2-2002-AE40-AE2F-E93D17FC3762}" type="pres">
      <dgm:prSet presAssocID="{54E10A14-45D4-B445-AE9D-13CE341C218E}" presName="c10" presStyleLbl="node1" presStyleIdx="9" presStyleCnt="19"/>
      <dgm:spPr/>
    </dgm:pt>
    <dgm:pt modelId="{B99A4F8A-B2F3-8945-81EA-E359F2363C35}" type="pres">
      <dgm:prSet presAssocID="{54E10A14-45D4-B445-AE9D-13CE341C218E}" presName="c11" presStyleLbl="node1" presStyleIdx="10" presStyleCnt="19"/>
      <dgm:spPr/>
    </dgm:pt>
    <dgm:pt modelId="{23BA5FA9-4986-A344-A373-95426D3B3D45}" type="pres">
      <dgm:prSet presAssocID="{54E10A14-45D4-B445-AE9D-13CE341C218E}" presName="c12" presStyleLbl="node1" presStyleIdx="11" presStyleCnt="19"/>
      <dgm:spPr/>
    </dgm:pt>
    <dgm:pt modelId="{43F3DC5D-4D97-354D-8F23-C416BABE7947}" type="pres">
      <dgm:prSet presAssocID="{54E10A14-45D4-B445-AE9D-13CE341C218E}" presName="c13" presStyleLbl="node1" presStyleIdx="12" presStyleCnt="19"/>
      <dgm:spPr/>
    </dgm:pt>
    <dgm:pt modelId="{4E5A2FD9-FB7D-5F40-8A01-D48540CDA500}" type="pres">
      <dgm:prSet presAssocID="{54E10A14-45D4-B445-AE9D-13CE341C218E}" presName="c14" presStyleLbl="node1" presStyleIdx="13" presStyleCnt="19"/>
      <dgm:spPr/>
    </dgm:pt>
    <dgm:pt modelId="{31898D54-25A5-4D40-A473-0FD076242D35}" type="pres">
      <dgm:prSet presAssocID="{54E10A14-45D4-B445-AE9D-13CE341C218E}" presName="c15" presStyleLbl="node1" presStyleIdx="14" presStyleCnt="19"/>
      <dgm:spPr/>
    </dgm:pt>
    <dgm:pt modelId="{0DBA8EAA-2CEA-1A4F-A452-91F7D54A5F9E}" type="pres">
      <dgm:prSet presAssocID="{54E10A14-45D4-B445-AE9D-13CE341C218E}" presName="c16" presStyleLbl="node1" presStyleIdx="15" presStyleCnt="19"/>
      <dgm:spPr/>
    </dgm:pt>
    <dgm:pt modelId="{E06A5EB0-A7A9-AD40-AE74-27DAFECE6764}" type="pres">
      <dgm:prSet presAssocID="{54E10A14-45D4-B445-AE9D-13CE341C218E}" presName="c17" presStyleLbl="node1" presStyleIdx="16" presStyleCnt="19"/>
      <dgm:spPr/>
    </dgm:pt>
    <dgm:pt modelId="{BDB63714-1153-9E4D-B1A7-7D34AE7740C7}" type="pres">
      <dgm:prSet presAssocID="{54E10A14-45D4-B445-AE9D-13CE341C218E}" presName="c18" presStyleLbl="node1" presStyleIdx="17" presStyleCnt="19"/>
      <dgm:spPr/>
    </dgm:pt>
    <dgm:pt modelId="{2C0ED92C-FE24-2F4E-AEF9-8F146A349395}" type="pres">
      <dgm:prSet presAssocID="{16D1F502-22F5-4943-8F2A-D5A8A237A488}" presName="chevronComposite1" presStyleCnt="0"/>
      <dgm:spPr/>
    </dgm:pt>
    <dgm:pt modelId="{6F20B720-E1C7-9A4B-8E45-DC862D0A3590}" type="pres">
      <dgm:prSet presAssocID="{16D1F502-22F5-4943-8F2A-D5A8A237A488}" presName="chevron1" presStyleLbl="sibTrans2D1" presStyleIdx="0" presStyleCnt="3"/>
      <dgm:spPr/>
    </dgm:pt>
    <dgm:pt modelId="{515845BC-37DB-504F-A177-2371D01391B9}" type="pres">
      <dgm:prSet presAssocID="{16D1F502-22F5-4943-8F2A-D5A8A237A488}" presName="spChevron1" presStyleCnt="0"/>
      <dgm:spPr/>
    </dgm:pt>
    <dgm:pt modelId="{5F3E44DE-7250-D445-AE87-D1A970A5AF96}" type="pres">
      <dgm:prSet presAssocID="{1FEA1AF1-7862-BE4A-A799-4E43504FD39C}" presName="middle" presStyleCnt="0"/>
      <dgm:spPr/>
    </dgm:pt>
    <dgm:pt modelId="{6D498FDA-8DE5-F741-B40C-D0FEAEA7601D}" type="pres">
      <dgm:prSet presAssocID="{1FEA1AF1-7862-BE4A-A799-4E43504FD39C}" presName="parTxMid" presStyleLbl="revTx" presStyleIdx="1" presStyleCnt="3"/>
      <dgm:spPr/>
    </dgm:pt>
    <dgm:pt modelId="{CA3432A0-CA8C-3045-8AAF-8AF55685A1E5}" type="pres">
      <dgm:prSet presAssocID="{1FEA1AF1-7862-BE4A-A799-4E43504FD39C}" presName="spMid" presStyleCnt="0"/>
      <dgm:spPr/>
    </dgm:pt>
    <dgm:pt modelId="{B4269FF6-A65D-C540-81B3-C04181FF9F24}" type="pres">
      <dgm:prSet presAssocID="{D1F53225-6D25-3C46-A241-92C55CE53F6D}" presName="chevronComposite1" presStyleCnt="0"/>
      <dgm:spPr/>
    </dgm:pt>
    <dgm:pt modelId="{6D60A7B6-054C-7D49-B8E2-03D445B43185}" type="pres">
      <dgm:prSet presAssocID="{D1F53225-6D25-3C46-A241-92C55CE53F6D}" presName="chevron1" presStyleLbl="sibTrans2D1" presStyleIdx="1" presStyleCnt="3"/>
      <dgm:spPr/>
    </dgm:pt>
    <dgm:pt modelId="{2B46A5F5-B336-094D-91C7-0758A026AE2E}" type="pres">
      <dgm:prSet presAssocID="{D1F53225-6D25-3C46-A241-92C55CE53F6D}" presName="spChevron1" presStyleCnt="0"/>
      <dgm:spPr/>
    </dgm:pt>
    <dgm:pt modelId="{29718C81-5B0A-5D43-A88C-F0FE7D97CE03}" type="pres">
      <dgm:prSet presAssocID="{C58F6603-04EB-F941-8CA1-4B8043FEDF5B}" presName="middle" presStyleCnt="0"/>
      <dgm:spPr/>
    </dgm:pt>
    <dgm:pt modelId="{A2F0FB96-30E7-0042-A50F-3A4042A523E6}" type="pres">
      <dgm:prSet presAssocID="{C58F6603-04EB-F941-8CA1-4B8043FEDF5B}" presName="parTxMid" presStyleLbl="revTx" presStyleIdx="2" presStyleCnt="3"/>
      <dgm:spPr/>
    </dgm:pt>
    <dgm:pt modelId="{2AF665F4-856C-3E4F-9CBD-3E1D8CAA4911}" type="pres">
      <dgm:prSet presAssocID="{C58F6603-04EB-F941-8CA1-4B8043FEDF5B}" presName="spMid" presStyleCnt="0"/>
      <dgm:spPr/>
    </dgm:pt>
    <dgm:pt modelId="{D1E1AF79-B16E-E54C-AB8A-6E36798DBEF9}" type="pres">
      <dgm:prSet presAssocID="{E06D4B48-DE8A-1141-9C51-DFB7E3D494BB}" presName="chevronComposite1" presStyleCnt="0"/>
      <dgm:spPr/>
    </dgm:pt>
    <dgm:pt modelId="{E1302AC9-8B16-604A-8EB5-FE31FF528E61}" type="pres">
      <dgm:prSet presAssocID="{E06D4B48-DE8A-1141-9C51-DFB7E3D494BB}" presName="chevron1" presStyleLbl="sibTrans2D1" presStyleIdx="2" presStyleCnt="3"/>
      <dgm:spPr/>
    </dgm:pt>
    <dgm:pt modelId="{F8BD1EA6-C8C8-A74A-B241-072CFFAB01BF}" type="pres">
      <dgm:prSet presAssocID="{E06D4B48-DE8A-1141-9C51-DFB7E3D494BB}" presName="spChevron1" presStyleCnt="0"/>
      <dgm:spPr/>
    </dgm:pt>
    <dgm:pt modelId="{6E39528B-EFF6-3747-8301-DB731455D47F}" type="pres">
      <dgm:prSet presAssocID="{4D7B1E03-027E-A942-BA8F-468254E2E55E}" presName="last" presStyleCnt="0"/>
      <dgm:spPr/>
    </dgm:pt>
    <dgm:pt modelId="{EF507F9F-4611-BF49-9559-07BB4999A9AA}" type="pres">
      <dgm:prSet presAssocID="{4D7B1E03-027E-A942-BA8F-468254E2E55E}" presName="circleTx" presStyleLbl="node1" presStyleIdx="18" presStyleCnt="19"/>
      <dgm:spPr/>
    </dgm:pt>
    <dgm:pt modelId="{F1D7B89C-E4B4-1145-B812-009AEE089351}" type="pres">
      <dgm:prSet presAssocID="{4D7B1E03-027E-A942-BA8F-468254E2E55E}" presName="spN" presStyleCnt="0"/>
      <dgm:spPr/>
    </dgm:pt>
  </dgm:ptLst>
  <dgm:cxnLst>
    <dgm:cxn modelId="{978C070F-4D72-2F41-B1BE-1C0316D1D8CB}" type="presOf" srcId="{4D7B1E03-027E-A942-BA8F-468254E2E55E}" destId="{EF507F9F-4611-BF49-9559-07BB4999A9AA}" srcOrd="0" destOrd="0" presId="urn:microsoft.com/office/officeart/2009/3/layout/RandomtoResultProcess"/>
    <dgm:cxn modelId="{9EE71756-4D61-5947-ABFE-078F8D49BFD0}" type="presOf" srcId="{C58F6603-04EB-F941-8CA1-4B8043FEDF5B}" destId="{A2F0FB96-30E7-0042-A50F-3A4042A523E6}" srcOrd="0" destOrd="0" presId="urn:microsoft.com/office/officeart/2009/3/layout/RandomtoResultProcess"/>
    <dgm:cxn modelId="{93181385-A120-7C41-9589-1DFFDDC09E2C}" type="presOf" srcId="{54E10A14-45D4-B445-AE9D-13CE341C218E}" destId="{710B7666-A2AF-464A-8BDF-DFB5E515C998}" srcOrd="0" destOrd="0" presId="urn:microsoft.com/office/officeart/2009/3/layout/RandomtoResultProcess"/>
    <dgm:cxn modelId="{F54AF691-415C-5C40-B75D-FB1759DD83E3}" type="presOf" srcId="{AACF6314-0CD6-3B43-BBCA-BFE17F43A457}" destId="{1C8097A1-8323-6046-AEC1-87F831DB2108}" srcOrd="0" destOrd="0" presId="urn:microsoft.com/office/officeart/2009/3/layout/RandomtoResultProcess"/>
    <dgm:cxn modelId="{D39545A8-CBCB-5345-A308-76A524E9E6EA}" type="presOf" srcId="{1FEA1AF1-7862-BE4A-A799-4E43504FD39C}" destId="{6D498FDA-8DE5-F741-B40C-D0FEAEA7601D}" srcOrd="0" destOrd="0" presId="urn:microsoft.com/office/officeart/2009/3/layout/RandomtoResultProcess"/>
    <dgm:cxn modelId="{5DD967CE-C4F0-434A-A6C8-9A9AE9D4900A}" srcId="{AACF6314-0CD6-3B43-BBCA-BFE17F43A457}" destId="{54E10A14-45D4-B445-AE9D-13CE341C218E}" srcOrd="0" destOrd="0" parTransId="{DE454D7C-5414-1F48-AFB6-FDB6B1D36E3B}" sibTransId="{16D1F502-22F5-4943-8F2A-D5A8A237A488}"/>
    <dgm:cxn modelId="{3AC391D8-9F74-1643-9A82-CB1C6C5F5E5F}" srcId="{AACF6314-0CD6-3B43-BBCA-BFE17F43A457}" destId="{4D7B1E03-027E-A942-BA8F-468254E2E55E}" srcOrd="3" destOrd="0" parTransId="{EC38F680-D2CB-BC49-A9EE-6EB3D050CAD9}" sibTransId="{133A27C3-60B5-1F4F-8CFC-D1F592853052}"/>
    <dgm:cxn modelId="{3BE5A8E9-D43E-274F-ADA3-E9708E63FE80}" srcId="{AACF6314-0CD6-3B43-BBCA-BFE17F43A457}" destId="{C58F6603-04EB-F941-8CA1-4B8043FEDF5B}" srcOrd="2" destOrd="0" parTransId="{2761CBD9-CBC8-0D43-801B-1E77B39C7545}" sibTransId="{E06D4B48-DE8A-1141-9C51-DFB7E3D494BB}"/>
    <dgm:cxn modelId="{DFFAA2F0-9BC9-0345-966D-7C3389E89359}" srcId="{AACF6314-0CD6-3B43-BBCA-BFE17F43A457}" destId="{1FEA1AF1-7862-BE4A-A799-4E43504FD39C}" srcOrd="1" destOrd="0" parTransId="{C0AA92C6-3893-D948-8D41-4ADC845C98C8}" sibTransId="{D1F53225-6D25-3C46-A241-92C55CE53F6D}"/>
    <dgm:cxn modelId="{AC8E5816-112A-C247-B759-74ACF525CE81}" type="presParOf" srcId="{1C8097A1-8323-6046-AEC1-87F831DB2108}" destId="{A7259310-5822-5E41-BD60-618DD679243B}" srcOrd="0" destOrd="0" presId="urn:microsoft.com/office/officeart/2009/3/layout/RandomtoResultProcess"/>
    <dgm:cxn modelId="{DE9F3F67-3F20-DC4D-A07E-047681E2B4AF}" type="presParOf" srcId="{A7259310-5822-5E41-BD60-618DD679243B}" destId="{710B7666-A2AF-464A-8BDF-DFB5E515C998}" srcOrd="0" destOrd="0" presId="urn:microsoft.com/office/officeart/2009/3/layout/RandomtoResultProcess"/>
    <dgm:cxn modelId="{6BBC9F7A-0D67-E149-B1C6-1DE63649DB68}" type="presParOf" srcId="{A7259310-5822-5E41-BD60-618DD679243B}" destId="{1621A67C-0950-F546-8B1B-46B2874808FD}" srcOrd="1" destOrd="0" presId="urn:microsoft.com/office/officeart/2009/3/layout/RandomtoResultProcess"/>
    <dgm:cxn modelId="{BB83CE07-AA53-DB41-B4DE-E8AD9FBFC02F}" type="presParOf" srcId="{A7259310-5822-5E41-BD60-618DD679243B}" destId="{E70D1D2B-D617-DB46-850D-5336F4F4F13D}" srcOrd="2" destOrd="0" presId="urn:microsoft.com/office/officeart/2009/3/layout/RandomtoResultProcess"/>
    <dgm:cxn modelId="{E64B966D-8AC3-7043-88F2-32DA2BBAED10}" type="presParOf" srcId="{A7259310-5822-5E41-BD60-618DD679243B}" destId="{8C424F38-35AA-D04D-B953-39D5484FE56A}" srcOrd="3" destOrd="0" presId="urn:microsoft.com/office/officeart/2009/3/layout/RandomtoResultProcess"/>
    <dgm:cxn modelId="{B195982A-0290-9944-94EF-4280D35A66BC}" type="presParOf" srcId="{A7259310-5822-5E41-BD60-618DD679243B}" destId="{6830C7CC-A23B-3D45-8728-2721331F5B4F}" srcOrd="4" destOrd="0" presId="urn:microsoft.com/office/officeart/2009/3/layout/RandomtoResultProcess"/>
    <dgm:cxn modelId="{DBEA36A1-7F13-0444-B0C5-E951CEDF65EE}" type="presParOf" srcId="{A7259310-5822-5E41-BD60-618DD679243B}" destId="{2A9B6C56-B716-BA44-86DB-9DA804A289BB}" srcOrd="5" destOrd="0" presId="urn:microsoft.com/office/officeart/2009/3/layout/RandomtoResultProcess"/>
    <dgm:cxn modelId="{1DDB001B-BE0A-ED48-BBF5-E7F45E4368A9}" type="presParOf" srcId="{A7259310-5822-5E41-BD60-618DD679243B}" destId="{C717B45B-7A23-1840-B1F3-003E06CF6772}" srcOrd="6" destOrd="0" presId="urn:microsoft.com/office/officeart/2009/3/layout/RandomtoResultProcess"/>
    <dgm:cxn modelId="{1E7F7CFD-971E-CE44-ADDE-0BEC6C8CDE52}" type="presParOf" srcId="{A7259310-5822-5E41-BD60-618DD679243B}" destId="{35341316-56B7-0340-A3C7-BD2D670F541E}" srcOrd="7" destOrd="0" presId="urn:microsoft.com/office/officeart/2009/3/layout/RandomtoResultProcess"/>
    <dgm:cxn modelId="{75CBBF72-B6CD-B346-A0A0-FD548D7D0A69}" type="presParOf" srcId="{A7259310-5822-5E41-BD60-618DD679243B}" destId="{6961D133-91B2-834F-9842-E48B135C2B02}" srcOrd="8" destOrd="0" presId="urn:microsoft.com/office/officeart/2009/3/layout/RandomtoResultProcess"/>
    <dgm:cxn modelId="{40856D41-6728-6F49-81DE-7B2948063683}" type="presParOf" srcId="{A7259310-5822-5E41-BD60-618DD679243B}" destId="{C261A084-9C80-F84A-B6F4-356DC9F4D965}" srcOrd="9" destOrd="0" presId="urn:microsoft.com/office/officeart/2009/3/layout/RandomtoResultProcess"/>
    <dgm:cxn modelId="{21ABCCAE-FA9F-B540-87DA-D681070865F6}" type="presParOf" srcId="{A7259310-5822-5E41-BD60-618DD679243B}" destId="{257177C2-2002-AE40-AE2F-E93D17FC3762}" srcOrd="10" destOrd="0" presId="urn:microsoft.com/office/officeart/2009/3/layout/RandomtoResultProcess"/>
    <dgm:cxn modelId="{D3300CB7-47C2-874A-9526-62B0F157D31B}" type="presParOf" srcId="{A7259310-5822-5E41-BD60-618DD679243B}" destId="{B99A4F8A-B2F3-8945-81EA-E359F2363C35}" srcOrd="11" destOrd="0" presId="urn:microsoft.com/office/officeart/2009/3/layout/RandomtoResultProcess"/>
    <dgm:cxn modelId="{98E2B341-52B7-F049-B7F8-B0A83E7DD066}" type="presParOf" srcId="{A7259310-5822-5E41-BD60-618DD679243B}" destId="{23BA5FA9-4986-A344-A373-95426D3B3D45}" srcOrd="12" destOrd="0" presId="urn:microsoft.com/office/officeart/2009/3/layout/RandomtoResultProcess"/>
    <dgm:cxn modelId="{F2082C7C-0D61-914B-A165-60B78B5B14D0}" type="presParOf" srcId="{A7259310-5822-5E41-BD60-618DD679243B}" destId="{43F3DC5D-4D97-354D-8F23-C416BABE7947}" srcOrd="13" destOrd="0" presId="urn:microsoft.com/office/officeart/2009/3/layout/RandomtoResultProcess"/>
    <dgm:cxn modelId="{57996345-0DFF-984C-9097-3A3408F071C9}" type="presParOf" srcId="{A7259310-5822-5E41-BD60-618DD679243B}" destId="{4E5A2FD9-FB7D-5F40-8A01-D48540CDA500}" srcOrd="14" destOrd="0" presId="urn:microsoft.com/office/officeart/2009/3/layout/RandomtoResultProcess"/>
    <dgm:cxn modelId="{5553268E-C01C-C948-B620-BA106AD34BB6}" type="presParOf" srcId="{A7259310-5822-5E41-BD60-618DD679243B}" destId="{31898D54-25A5-4D40-A473-0FD076242D35}" srcOrd="15" destOrd="0" presId="urn:microsoft.com/office/officeart/2009/3/layout/RandomtoResultProcess"/>
    <dgm:cxn modelId="{DAF2A56B-5C0D-114B-8F67-50219C12A611}" type="presParOf" srcId="{A7259310-5822-5E41-BD60-618DD679243B}" destId="{0DBA8EAA-2CEA-1A4F-A452-91F7D54A5F9E}" srcOrd="16" destOrd="0" presId="urn:microsoft.com/office/officeart/2009/3/layout/RandomtoResultProcess"/>
    <dgm:cxn modelId="{4AB4E824-A4BE-BE41-BAA4-EF044027EEB3}" type="presParOf" srcId="{A7259310-5822-5E41-BD60-618DD679243B}" destId="{E06A5EB0-A7A9-AD40-AE74-27DAFECE6764}" srcOrd="17" destOrd="0" presId="urn:microsoft.com/office/officeart/2009/3/layout/RandomtoResultProcess"/>
    <dgm:cxn modelId="{5BCC4517-AB74-0D4D-BDBA-41124D8FAC5F}" type="presParOf" srcId="{A7259310-5822-5E41-BD60-618DD679243B}" destId="{BDB63714-1153-9E4D-B1A7-7D34AE7740C7}" srcOrd="18" destOrd="0" presId="urn:microsoft.com/office/officeart/2009/3/layout/RandomtoResultProcess"/>
    <dgm:cxn modelId="{8D951D78-8BEE-8548-AE72-54F88BC260BF}" type="presParOf" srcId="{1C8097A1-8323-6046-AEC1-87F831DB2108}" destId="{2C0ED92C-FE24-2F4E-AEF9-8F146A349395}" srcOrd="1" destOrd="0" presId="urn:microsoft.com/office/officeart/2009/3/layout/RandomtoResultProcess"/>
    <dgm:cxn modelId="{7BE4F064-53DD-744A-B270-71B424E9A40C}" type="presParOf" srcId="{2C0ED92C-FE24-2F4E-AEF9-8F146A349395}" destId="{6F20B720-E1C7-9A4B-8E45-DC862D0A3590}" srcOrd="0" destOrd="0" presId="urn:microsoft.com/office/officeart/2009/3/layout/RandomtoResultProcess"/>
    <dgm:cxn modelId="{D1B1FDAD-5B83-6249-BC9E-6EC6766EB709}" type="presParOf" srcId="{2C0ED92C-FE24-2F4E-AEF9-8F146A349395}" destId="{515845BC-37DB-504F-A177-2371D01391B9}" srcOrd="1" destOrd="0" presId="urn:microsoft.com/office/officeart/2009/3/layout/RandomtoResultProcess"/>
    <dgm:cxn modelId="{1B881B62-55BA-5C41-93A3-48C3B2254923}" type="presParOf" srcId="{1C8097A1-8323-6046-AEC1-87F831DB2108}" destId="{5F3E44DE-7250-D445-AE87-D1A970A5AF96}" srcOrd="2" destOrd="0" presId="urn:microsoft.com/office/officeart/2009/3/layout/RandomtoResultProcess"/>
    <dgm:cxn modelId="{FB0E7CC8-0589-7E49-9E4B-4FE4D736FE90}" type="presParOf" srcId="{5F3E44DE-7250-D445-AE87-D1A970A5AF96}" destId="{6D498FDA-8DE5-F741-B40C-D0FEAEA7601D}" srcOrd="0" destOrd="0" presId="urn:microsoft.com/office/officeart/2009/3/layout/RandomtoResultProcess"/>
    <dgm:cxn modelId="{D92F040F-23E6-DA40-8E22-EF1F6D6BA552}" type="presParOf" srcId="{5F3E44DE-7250-D445-AE87-D1A970A5AF96}" destId="{CA3432A0-CA8C-3045-8AAF-8AF55685A1E5}" srcOrd="1" destOrd="0" presId="urn:microsoft.com/office/officeart/2009/3/layout/RandomtoResultProcess"/>
    <dgm:cxn modelId="{BA410A12-6258-3145-A75B-327D1597826E}" type="presParOf" srcId="{1C8097A1-8323-6046-AEC1-87F831DB2108}" destId="{B4269FF6-A65D-C540-81B3-C04181FF9F24}" srcOrd="3" destOrd="0" presId="urn:microsoft.com/office/officeart/2009/3/layout/RandomtoResultProcess"/>
    <dgm:cxn modelId="{E6D4507F-6BB3-3647-84B0-8C0DCE3A0278}" type="presParOf" srcId="{B4269FF6-A65D-C540-81B3-C04181FF9F24}" destId="{6D60A7B6-054C-7D49-B8E2-03D445B43185}" srcOrd="0" destOrd="0" presId="urn:microsoft.com/office/officeart/2009/3/layout/RandomtoResultProcess"/>
    <dgm:cxn modelId="{0F7060B1-E71C-C849-BB28-BF2B88251CD3}" type="presParOf" srcId="{B4269FF6-A65D-C540-81B3-C04181FF9F24}" destId="{2B46A5F5-B336-094D-91C7-0758A026AE2E}" srcOrd="1" destOrd="0" presId="urn:microsoft.com/office/officeart/2009/3/layout/RandomtoResultProcess"/>
    <dgm:cxn modelId="{A936D384-1394-A14A-95A1-720EE436713E}" type="presParOf" srcId="{1C8097A1-8323-6046-AEC1-87F831DB2108}" destId="{29718C81-5B0A-5D43-A88C-F0FE7D97CE03}" srcOrd="4" destOrd="0" presId="urn:microsoft.com/office/officeart/2009/3/layout/RandomtoResultProcess"/>
    <dgm:cxn modelId="{8484A423-EE11-8E48-A09A-5798DA6FCEC1}" type="presParOf" srcId="{29718C81-5B0A-5D43-A88C-F0FE7D97CE03}" destId="{A2F0FB96-30E7-0042-A50F-3A4042A523E6}" srcOrd="0" destOrd="0" presId="urn:microsoft.com/office/officeart/2009/3/layout/RandomtoResultProcess"/>
    <dgm:cxn modelId="{F77D3232-0B50-7F4E-A528-334469080EA2}" type="presParOf" srcId="{29718C81-5B0A-5D43-A88C-F0FE7D97CE03}" destId="{2AF665F4-856C-3E4F-9CBD-3E1D8CAA4911}" srcOrd="1" destOrd="0" presId="urn:microsoft.com/office/officeart/2009/3/layout/RandomtoResultProcess"/>
    <dgm:cxn modelId="{562B175C-7D37-F14D-B0B0-9ED49E1F6278}" type="presParOf" srcId="{1C8097A1-8323-6046-AEC1-87F831DB2108}" destId="{D1E1AF79-B16E-E54C-AB8A-6E36798DBEF9}" srcOrd="5" destOrd="0" presId="urn:microsoft.com/office/officeart/2009/3/layout/RandomtoResultProcess"/>
    <dgm:cxn modelId="{EE49F896-3FE7-3143-832F-1BCF357973E4}" type="presParOf" srcId="{D1E1AF79-B16E-E54C-AB8A-6E36798DBEF9}" destId="{E1302AC9-8B16-604A-8EB5-FE31FF528E61}" srcOrd="0" destOrd="0" presId="urn:microsoft.com/office/officeart/2009/3/layout/RandomtoResultProcess"/>
    <dgm:cxn modelId="{24E12E1C-38D7-BA41-A8F6-AA285221A682}" type="presParOf" srcId="{D1E1AF79-B16E-E54C-AB8A-6E36798DBEF9}" destId="{F8BD1EA6-C8C8-A74A-B241-072CFFAB01BF}" srcOrd="1" destOrd="0" presId="urn:microsoft.com/office/officeart/2009/3/layout/RandomtoResultProcess"/>
    <dgm:cxn modelId="{34BEBF7C-921A-D049-89CC-1A033E8FD63C}" type="presParOf" srcId="{1C8097A1-8323-6046-AEC1-87F831DB2108}" destId="{6E39528B-EFF6-3747-8301-DB731455D47F}" srcOrd="6" destOrd="0" presId="urn:microsoft.com/office/officeart/2009/3/layout/RandomtoResultProcess"/>
    <dgm:cxn modelId="{8EAB4300-DBFA-444F-81C4-E186FBE445D8}" type="presParOf" srcId="{6E39528B-EFF6-3747-8301-DB731455D47F}" destId="{EF507F9F-4611-BF49-9559-07BB4999A9AA}" srcOrd="0" destOrd="0" presId="urn:microsoft.com/office/officeart/2009/3/layout/RandomtoResultProcess"/>
    <dgm:cxn modelId="{FC1DA0F7-F65E-3040-BE99-CBAA4C3AA408}" type="presParOf" srcId="{6E39528B-EFF6-3747-8301-DB731455D47F}" destId="{F1D7B89C-E4B4-1145-B812-009AEE089351}"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B7666-A2AF-464A-8BDF-DFB5E515C998}">
      <dsp:nvSpPr>
        <dsp:cNvPr id="0" name=""/>
        <dsp:cNvSpPr/>
      </dsp:nvSpPr>
      <dsp:spPr>
        <a:xfrm>
          <a:off x="143030" y="2579469"/>
          <a:ext cx="2023905" cy="66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Futura Medium" panose="020B0602020204020303" pitchFamily="34" charset="-79"/>
              <a:cs typeface="Futura Medium" panose="020B0602020204020303" pitchFamily="34" charset="-79"/>
            </a:rPr>
            <a:t>OVC</a:t>
          </a:r>
        </a:p>
      </dsp:txBody>
      <dsp:txXfrm>
        <a:off x="143030" y="2579469"/>
        <a:ext cx="2023905" cy="666968"/>
      </dsp:txXfrm>
    </dsp:sp>
    <dsp:sp modelId="{1621A67C-0950-F546-8B1B-46B2874808FD}">
      <dsp:nvSpPr>
        <dsp:cNvPr id="0" name=""/>
        <dsp:cNvSpPr/>
      </dsp:nvSpPr>
      <dsp:spPr>
        <a:xfrm>
          <a:off x="140730" y="2376619"/>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70D1D2B-D617-DB46-850D-5336F4F4F13D}">
      <dsp:nvSpPr>
        <dsp:cNvPr id="0" name=""/>
        <dsp:cNvSpPr/>
      </dsp:nvSpPr>
      <dsp:spPr>
        <a:xfrm>
          <a:off x="253424" y="2151229"/>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C424F38-35AA-D04D-B953-39D5484FE56A}">
      <dsp:nvSpPr>
        <dsp:cNvPr id="0" name=""/>
        <dsp:cNvSpPr/>
      </dsp:nvSpPr>
      <dsp:spPr>
        <a:xfrm>
          <a:off x="523892" y="2196307"/>
          <a:ext cx="252988" cy="252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830C7CC-A23B-3D45-8728-2721331F5B4F}">
      <dsp:nvSpPr>
        <dsp:cNvPr id="0" name=""/>
        <dsp:cNvSpPr/>
      </dsp:nvSpPr>
      <dsp:spPr>
        <a:xfrm>
          <a:off x="749281" y="1948379"/>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9B6C56-B716-BA44-86DB-9DA804A289BB}">
      <dsp:nvSpPr>
        <dsp:cNvPr id="0" name=""/>
        <dsp:cNvSpPr/>
      </dsp:nvSpPr>
      <dsp:spPr>
        <a:xfrm>
          <a:off x="1042288" y="1858223"/>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17B45B-7A23-1840-B1F3-003E06CF6772}">
      <dsp:nvSpPr>
        <dsp:cNvPr id="0" name=""/>
        <dsp:cNvSpPr/>
      </dsp:nvSpPr>
      <dsp:spPr>
        <a:xfrm>
          <a:off x="1402911" y="2015995"/>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5341316-56B7-0340-A3C7-BD2D670F541E}">
      <dsp:nvSpPr>
        <dsp:cNvPr id="0" name=""/>
        <dsp:cNvSpPr/>
      </dsp:nvSpPr>
      <dsp:spPr>
        <a:xfrm>
          <a:off x="1628300" y="2128690"/>
          <a:ext cx="252988" cy="252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961D133-91B2-834F-9842-E48B135C2B02}">
      <dsp:nvSpPr>
        <dsp:cNvPr id="0" name=""/>
        <dsp:cNvSpPr/>
      </dsp:nvSpPr>
      <dsp:spPr>
        <a:xfrm>
          <a:off x="1943846" y="2376619"/>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61A084-9C80-F84A-B6F4-356DC9F4D965}">
      <dsp:nvSpPr>
        <dsp:cNvPr id="0" name=""/>
        <dsp:cNvSpPr/>
      </dsp:nvSpPr>
      <dsp:spPr>
        <a:xfrm>
          <a:off x="2079079" y="2624547"/>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7177C2-2002-AE40-AE2F-E93D17FC3762}">
      <dsp:nvSpPr>
        <dsp:cNvPr id="0" name=""/>
        <dsp:cNvSpPr/>
      </dsp:nvSpPr>
      <dsp:spPr>
        <a:xfrm>
          <a:off x="907054" y="2151229"/>
          <a:ext cx="413980" cy="4139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9A4F8A-B2F3-8945-81EA-E359F2363C35}">
      <dsp:nvSpPr>
        <dsp:cNvPr id="0" name=""/>
        <dsp:cNvSpPr/>
      </dsp:nvSpPr>
      <dsp:spPr>
        <a:xfrm>
          <a:off x="28035" y="3007709"/>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3BA5FA9-4986-A344-A373-95426D3B3D45}">
      <dsp:nvSpPr>
        <dsp:cNvPr id="0" name=""/>
        <dsp:cNvSpPr/>
      </dsp:nvSpPr>
      <dsp:spPr>
        <a:xfrm>
          <a:off x="163269" y="3210560"/>
          <a:ext cx="252988" cy="252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F3DC5D-4D97-354D-8F23-C416BABE7947}">
      <dsp:nvSpPr>
        <dsp:cNvPr id="0" name=""/>
        <dsp:cNvSpPr/>
      </dsp:nvSpPr>
      <dsp:spPr>
        <a:xfrm>
          <a:off x="501353" y="3390871"/>
          <a:ext cx="367982" cy="3679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5A2FD9-FB7D-5F40-8A01-D48540CDA500}">
      <dsp:nvSpPr>
        <dsp:cNvPr id="0" name=""/>
        <dsp:cNvSpPr/>
      </dsp:nvSpPr>
      <dsp:spPr>
        <a:xfrm>
          <a:off x="974671" y="3683878"/>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898D54-25A5-4D40-A473-0FD076242D35}">
      <dsp:nvSpPr>
        <dsp:cNvPr id="0" name=""/>
        <dsp:cNvSpPr/>
      </dsp:nvSpPr>
      <dsp:spPr>
        <a:xfrm>
          <a:off x="1064827" y="3390871"/>
          <a:ext cx="252988" cy="252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DBA8EAA-2CEA-1A4F-A452-91F7D54A5F9E}">
      <dsp:nvSpPr>
        <dsp:cNvPr id="0" name=""/>
        <dsp:cNvSpPr/>
      </dsp:nvSpPr>
      <dsp:spPr>
        <a:xfrm>
          <a:off x="1290216" y="3706417"/>
          <a:ext cx="160992" cy="160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06A5EB0-A7A9-AD40-AE74-27DAFECE6764}">
      <dsp:nvSpPr>
        <dsp:cNvPr id="0" name=""/>
        <dsp:cNvSpPr/>
      </dsp:nvSpPr>
      <dsp:spPr>
        <a:xfrm>
          <a:off x="1493067" y="3345793"/>
          <a:ext cx="367982" cy="3679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DB63714-1153-9E4D-B1A7-7D34AE7740C7}">
      <dsp:nvSpPr>
        <dsp:cNvPr id="0" name=""/>
        <dsp:cNvSpPr/>
      </dsp:nvSpPr>
      <dsp:spPr>
        <a:xfrm>
          <a:off x="1988924" y="3255638"/>
          <a:ext cx="252988" cy="252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20B720-E1C7-9A4B-8E45-DC862D0A3590}">
      <dsp:nvSpPr>
        <dsp:cNvPr id="0" name=""/>
        <dsp:cNvSpPr/>
      </dsp:nvSpPr>
      <dsp:spPr>
        <a:xfrm>
          <a:off x="2241912" y="2195932"/>
          <a:ext cx="742990" cy="141844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D498FDA-8DE5-F741-B40C-D0FEAEA7601D}">
      <dsp:nvSpPr>
        <dsp:cNvPr id="0" name=""/>
        <dsp:cNvSpPr/>
      </dsp:nvSpPr>
      <dsp:spPr>
        <a:xfrm>
          <a:off x="2984902" y="2196621"/>
          <a:ext cx="2026337" cy="1418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Futura Medium" panose="020B0602020204020303" pitchFamily="34" charset="-79"/>
              <a:cs typeface="Futura Medium" panose="020B0602020204020303" pitchFamily="34" charset="-79"/>
            </a:rPr>
            <a:t>Realign</a:t>
          </a:r>
        </a:p>
      </dsp:txBody>
      <dsp:txXfrm>
        <a:off x="2984902" y="2196621"/>
        <a:ext cx="2026337" cy="1418436"/>
      </dsp:txXfrm>
    </dsp:sp>
    <dsp:sp modelId="{6D60A7B6-054C-7D49-B8E2-03D445B43185}">
      <dsp:nvSpPr>
        <dsp:cNvPr id="0" name=""/>
        <dsp:cNvSpPr/>
      </dsp:nvSpPr>
      <dsp:spPr>
        <a:xfrm>
          <a:off x="5011239" y="2195932"/>
          <a:ext cx="742990" cy="141844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2F0FB96-30E7-0042-A50F-3A4042A523E6}">
      <dsp:nvSpPr>
        <dsp:cNvPr id="0" name=""/>
        <dsp:cNvSpPr/>
      </dsp:nvSpPr>
      <dsp:spPr>
        <a:xfrm>
          <a:off x="5754230" y="2196621"/>
          <a:ext cx="2026337" cy="1418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Futura Medium" panose="020B0602020204020303" pitchFamily="34" charset="-79"/>
              <a:cs typeface="Futura Medium" panose="020B0602020204020303" pitchFamily="34" charset="-79"/>
            </a:rPr>
            <a:t>Refine</a:t>
          </a:r>
        </a:p>
      </dsp:txBody>
      <dsp:txXfrm>
        <a:off x="5754230" y="2196621"/>
        <a:ext cx="2026337" cy="1418436"/>
      </dsp:txXfrm>
    </dsp:sp>
    <dsp:sp modelId="{E1302AC9-8B16-604A-8EB5-FE31FF528E61}">
      <dsp:nvSpPr>
        <dsp:cNvPr id="0" name=""/>
        <dsp:cNvSpPr/>
      </dsp:nvSpPr>
      <dsp:spPr>
        <a:xfrm>
          <a:off x="7780567" y="2195932"/>
          <a:ext cx="742990" cy="141844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F507F9F-4611-BF49-9559-07BB4999A9AA}">
      <dsp:nvSpPr>
        <dsp:cNvPr id="0" name=""/>
        <dsp:cNvSpPr/>
      </dsp:nvSpPr>
      <dsp:spPr>
        <a:xfrm>
          <a:off x="8604611" y="2078709"/>
          <a:ext cx="1722386" cy="17223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ts val="2260"/>
            </a:lnSpc>
            <a:spcBef>
              <a:spcPct val="0"/>
            </a:spcBef>
            <a:spcAft>
              <a:spcPct val="35000"/>
            </a:spcAft>
            <a:buNone/>
          </a:pPr>
          <a:r>
            <a:rPr lang="en-US" sz="2200" b="1" kern="1100" baseline="0" dirty="0">
              <a:latin typeface="Futura Medium" panose="020B0602020204020303" pitchFamily="34" charset="-79"/>
              <a:cs typeface="Futura Medium" panose="020B0602020204020303" pitchFamily="34" charset="-79"/>
            </a:rPr>
            <a:t>Localize</a:t>
          </a:r>
        </a:p>
      </dsp:txBody>
      <dsp:txXfrm>
        <a:off x="8856849" y="2330947"/>
        <a:ext cx="1217910" cy="121791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298" tIns="46149" rIns="92298" bIns="46149" rtlCol="0"/>
          <a:lstStyle>
            <a:lvl1pPr algn="r">
              <a:defRPr sz="1200"/>
            </a:lvl1pPr>
          </a:lstStyle>
          <a:p>
            <a:fld id="{C465F43A-05EC-491C-9964-6F95F32FD484}" type="datetimeFigureOut">
              <a:rPr lang="en-US" smtClean="0"/>
              <a:t>3/14/19</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93420" y="4437222"/>
            <a:ext cx="5547360" cy="3630454"/>
          </a:xfrm>
          <a:prstGeom prst="rect">
            <a:avLst/>
          </a:prstGeom>
        </p:spPr>
        <p:txBody>
          <a:bodyPr vert="horz" lIns="92298" tIns="46149" rIns="92298" bIns="461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298" tIns="46149" rIns="92298" bIns="46149" rtlCol="0" anchor="b"/>
          <a:lstStyle>
            <a:lvl1pPr algn="r">
              <a:defRPr sz="1200"/>
            </a:lvl1pPr>
          </a:lstStyle>
          <a:p>
            <a:fld id="{D98F55E0-C5A7-41C2-8C1D-507A723A6F31}" type="slidenum">
              <a:rPr lang="en-US" smtClean="0"/>
              <a:t>‹#›</a:t>
            </a:fld>
            <a:endParaRPr lang="en-US"/>
          </a:p>
        </p:txBody>
      </p:sp>
    </p:spTree>
    <p:extLst>
      <p:ext uri="{BB962C8B-B14F-4D97-AF65-F5344CB8AC3E}">
        <p14:creationId xmlns:p14="http://schemas.microsoft.com/office/powerpoint/2010/main" val="193232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492A87-0ADA-421C-9D75-535264E539BF}" type="slidenum">
              <a:rPr lang="en-US" smtClean="0"/>
              <a:pPr>
                <a:defRPr/>
              </a:pPr>
              <a:t>1</a:t>
            </a:fld>
            <a:endParaRPr lang="en-US" dirty="0"/>
          </a:p>
        </p:txBody>
      </p:sp>
    </p:spTree>
    <p:extLst>
      <p:ext uri="{BB962C8B-B14F-4D97-AF65-F5344CB8AC3E}">
        <p14:creationId xmlns:p14="http://schemas.microsoft.com/office/powerpoint/2010/main" val="400805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75" lvl="1" indent="-257175">
              <a:spcBef>
                <a:spcPts val="900"/>
              </a:spcBef>
              <a:spcAft>
                <a:spcPts val="450"/>
              </a:spcAft>
              <a:buFont typeface="Arial" panose="020B0604020202020204" pitchFamily="34" charset="0"/>
              <a:buChar char="•"/>
            </a:pPr>
            <a:r>
              <a:rPr lang="en-US" sz="2400" b="1" dirty="0">
                <a:solidFill>
                  <a:schemeClr val="accent1"/>
                </a:solidFill>
                <a:latin typeface="Helvetica" pitchFamily="2" charset="0"/>
              </a:rPr>
              <a:t>Addition of new staff member to Graduate Personal Support</a:t>
            </a:r>
          </a:p>
          <a:p>
            <a:pPr marL="714375" lvl="1" indent="-257175">
              <a:spcBef>
                <a:spcPts val="900"/>
              </a:spcBef>
              <a:spcAft>
                <a:spcPts val="450"/>
              </a:spcAft>
              <a:buFont typeface="Arial" panose="020B0604020202020204" pitchFamily="34" charset="0"/>
              <a:buChar char="•"/>
            </a:pPr>
            <a:r>
              <a:rPr lang="en-US" sz="2400" b="1" dirty="0">
                <a:solidFill>
                  <a:schemeClr val="accent1"/>
                </a:solidFill>
                <a:latin typeface="Helvetica" pitchFamily="2" charset="0"/>
              </a:rPr>
              <a:t>Building network with departments</a:t>
            </a:r>
          </a:p>
          <a:p>
            <a:pPr marL="714375" lvl="1" indent="-257175">
              <a:spcBef>
                <a:spcPts val="900"/>
              </a:spcBef>
              <a:spcAft>
                <a:spcPts val="450"/>
              </a:spcAft>
              <a:buFont typeface="Arial" panose="020B0604020202020204" pitchFamily="34" charset="0"/>
              <a:buChar char="•"/>
            </a:pPr>
            <a:r>
              <a:rPr lang="en-US" sz="2400" b="1" dirty="0">
                <a:solidFill>
                  <a:schemeClr val="accent1"/>
                </a:solidFill>
                <a:latin typeface="Helvetica" pitchFamily="2" charset="0"/>
              </a:rPr>
              <a:t>Creating training for graduate students</a:t>
            </a:r>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9443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342900">
              <a:buFont typeface="Arial" panose="020B0604020202020204" pitchFamily="34" charset="0"/>
              <a:buNone/>
              <a:defRPr/>
            </a:pPr>
            <a:r>
              <a:rPr lang="en-US" b="1" dirty="0">
                <a:solidFill>
                  <a:srgbClr val="000000"/>
                </a:solidFill>
                <a:latin typeface="+mn-lt"/>
              </a:rPr>
              <a:t>Cross-functional teams</a:t>
            </a:r>
          </a:p>
          <a:p>
            <a:pPr marL="257175" indent="-257175" defTabSz="342900">
              <a:buFont typeface="Arial" panose="020B0604020202020204" pitchFamily="34" charset="0"/>
              <a:buChar char="•"/>
              <a:defRPr/>
            </a:pPr>
            <a:r>
              <a:rPr lang="en-US" sz="1200" dirty="0">
                <a:solidFill>
                  <a:srgbClr val="000000"/>
                </a:solidFill>
                <a:latin typeface="Helvetica" pitchFamily="2" charset="0"/>
              </a:rPr>
              <a:t>Graduate Family Support Working Group</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Wellness Committee</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Data coordination</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Designing the First Year at MIT</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Graduate Housing (with DSL, GSC)</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Career Explorations</a:t>
            </a:r>
          </a:p>
          <a:p>
            <a:pPr marL="257175" indent="-257175" defTabSz="342900">
              <a:spcBef>
                <a:spcPts val="300"/>
              </a:spcBef>
              <a:spcAft>
                <a:spcPts val="300"/>
              </a:spcAft>
              <a:buFont typeface="Arial" panose="020B0604020202020204" pitchFamily="34" charset="0"/>
              <a:buChar char="•"/>
              <a:defRPr/>
            </a:pPr>
            <a:r>
              <a:rPr lang="en-US" sz="1200" dirty="0">
                <a:solidFill>
                  <a:srgbClr val="000000"/>
                </a:solidFill>
                <a:latin typeface="Helvetica" pitchFamily="2" charset="0"/>
              </a:rPr>
              <a:t>Student Professional Development Working Group</a:t>
            </a:r>
          </a:p>
          <a:p>
            <a:pPr marL="257175" indent="-257175" defTabSz="342900">
              <a:spcAft>
                <a:spcPts val="600"/>
              </a:spcAft>
              <a:buFont typeface="Arial" panose="020B0604020202020204" pitchFamily="34" charset="0"/>
              <a:buChar char="•"/>
              <a:defRPr/>
            </a:pPr>
            <a:r>
              <a:rPr lang="en-US" sz="1200" dirty="0">
                <a:solidFill>
                  <a:srgbClr val="000000"/>
                </a:solidFill>
                <a:latin typeface="Helvetica" pitchFamily="2" charset="0"/>
              </a:rPr>
              <a:t>International Students of Color Onboarding</a:t>
            </a:r>
          </a:p>
          <a:p>
            <a:pPr marL="257175" indent="-257175" defTabSz="342900">
              <a:buFont typeface="Arial" panose="020B0604020202020204" pitchFamily="34" charset="0"/>
              <a:buChar char="•"/>
              <a:defRPr/>
            </a:pPr>
            <a:r>
              <a:rPr lang="en-US" sz="1200" i="1" dirty="0">
                <a:solidFill>
                  <a:srgbClr val="000000"/>
                </a:solidFill>
                <a:latin typeface="Helvetica" pitchFamily="2" charset="0"/>
              </a:rPr>
              <a:t>with others to come …</a:t>
            </a:r>
            <a:br>
              <a:rPr lang="en-US" sz="800" dirty="0">
                <a:solidFill>
                  <a:srgbClr val="000000"/>
                </a:solidFill>
                <a:latin typeface="+mn-lt"/>
              </a:rPr>
            </a:br>
            <a:endParaRPr lang="en-US" b="1" dirty="0">
              <a:solidFill>
                <a:srgbClr val="000000"/>
              </a:solidFill>
              <a:latin typeface="+mn-lt"/>
            </a:endParaRPr>
          </a:p>
          <a:p>
            <a:pPr marL="0" indent="0" defTabSz="342900">
              <a:buFont typeface="Arial" panose="020B0604020202020204" pitchFamily="34" charset="0"/>
              <a:buNone/>
              <a:defRPr/>
            </a:pPr>
            <a:endParaRPr lang="en-US" b="1" dirty="0">
              <a:solidFill>
                <a:srgbClr val="000000"/>
              </a:solidFill>
              <a:latin typeface="+mn-lt"/>
            </a:endParaRPr>
          </a:p>
          <a:p>
            <a:pPr defTabSz="342900">
              <a:defRPr/>
            </a:pPr>
            <a:r>
              <a:rPr lang="en-US" sz="2100" b="1" dirty="0">
                <a:solidFill>
                  <a:srgbClr val="000000"/>
                </a:solidFill>
                <a:latin typeface="+mn-lt"/>
              </a:rPr>
              <a:t>OGE systems enhancement</a:t>
            </a:r>
          </a:p>
          <a:p>
            <a:pPr defTabSz="342900">
              <a:defRPr/>
            </a:pPr>
            <a:r>
              <a:rPr lang="en-US" dirty="0">
                <a:solidFill>
                  <a:srgbClr val="000000"/>
                </a:solidFill>
                <a:latin typeface="+mn-lt"/>
              </a:rPr>
              <a:t>OGE in partnership with MIT IS&amp;T has launched a student to determine Scope, Time and Cost to modernize the following processes:</a:t>
            </a:r>
          </a:p>
          <a:p>
            <a:pPr marL="557213" lvl="1" indent="-214313" defTabSz="342900">
              <a:buFont typeface="Arial" panose="020B0604020202020204" pitchFamily="34" charset="0"/>
              <a:buChar char="•"/>
              <a:defRPr/>
            </a:pPr>
            <a:r>
              <a:rPr lang="en-US" dirty="0">
                <a:solidFill>
                  <a:srgbClr val="000000"/>
                </a:solidFill>
                <a:latin typeface="+mn-lt"/>
              </a:rPr>
              <a:t>Visitor Management System to identify the number of visitors to OGE and purpose of visit</a:t>
            </a:r>
          </a:p>
          <a:p>
            <a:pPr marL="557213" lvl="1" indent="-214313" defTabSz="342900">
              <a:buFont typeface="Arial" panose="020B0604020202020204" pitchFamily="34" charset="0"/>
              <a:buChar char="•"/>
              <a:defRPr/>
            </a:pPr>
            <a:r>
              <a:rPr lang="en-US" dirty="0">
                <a:solidFill>
                  <a:srgbClr val="000000"/>
                </a:solidFill>
                <a:latin typeface="+mn-lt"/>
              </a:rPr>
              <a:t>Student Funding Request System-OGE administers funding for several programs. The goal is to perform this process on online.</a:t>
            </a:r>
          </a:p>
          <a:p>
            <a:pPr marL="557213" lvl="1" indent="-214313" defTabSz="342900">
              <a:buFont typeface="Arial" panose="020B0604020202020204" pitchFamily="34" charset="0"/>
              <a:buChar char="•"/>
              <a:defRPr/>
            </a:pPr>
            <a:r>
              <a:rPr lang="en-US" dirty="0">
                <a:solidFill>
                  <a:srgbClr val="000000"/>
                </a:solidFill>
                <a:latin typeface="+mn-lt"/>
              </a:rPr>
              <a:t>MIT Graduate Student Childbirth Accommodation and Parental Leave Request – goal is to move this process off paper to online.</a:t>
            </a:r>
          </a:p>
          <a:p>
            <a:pPr marL="557213" lvl="1" indent="-214313" defTabSz="342900">
              <a:buFont typeface="Arial" panose="020B0604020202020204" pitchFamily="34" charset="0"/>
              <a:buChar char="•"/>
              <a:defRPr/>
            </a:pPr>
            <a:r>
              <a:rPr lang="en-US" dirty="0">
                <a:solidFill>
                  <a:srgbClr val="000000"/>
                </a:solidFill>
                <a:latin typeface="+mn-lt"/>
              </a:rPr>
              <a:t>Enhancement of Office 365 for OGE staff to work more efficiently including the option of students to book appointments online.</a:t>
            </a:r>
          </a:p>
          <a:p>
            <a:pPr marL="0" indent="0" defTabSz="342900">
              <a:buFont typeface="Arial" panose="020B0604020202020204" pitchFamily="34" charset="0"/>
              <a:buNone/>
              <a:defRPr/>
            </a:pPr>
            <a:endParaRPr lang="en-US" b="1" dirty="0">
              <a:solidFill>
                <a:srgbClr val="000000"/>
              </a:solidFill>
              <a:latin typeface="+mn-lt"/>
            </a:endParaRPr>
          </a:p>
          <a:p>
            <a:pPr marL="0" indent="0" defTabSz="342900">
              <a:buFont typeface="Arial" panose="020B0604020202020204" pitchFamily="34" charset="0"/>
              <a:buNone/>
              <a:defRPr/>
            </a:pPr>
            <a:endParaRPr lang="en-US" dirty="0">
              <a:solidFill>
                <a:srgbClr val="000000"/>
              </a:solidFill>
              <a:latin typeface="+mn-lt"/>
            </a:endParaRPr>
          </a:p>
          <a:p>
            <a:pPr marL="214313" indent="-214313" defTabSz="342900">
              <a:buFont typeface="Arial" panose="020B0604020202020204" pitchFamily="34" charset="0"/>
              <a:buChar char="•"/>
              <a:defRPr/>
            </a:pPr>
            <a:endParaRPr lang="en-US" dirty="0">
              <a:solidFill>
                <a:srgbClr val="000000"/>
              </a:solidFill>
              <a:latin typeface="+mn-lt"/>
            </a:endParaRPr>
          </a:p>
          <a:p>
            <a:pPr marL="214313" indent="-214313" defTabSz="342900">
              <a:buFont typeface="Arial" panose="020B0604020202020204" pitchFamily="34" charset="0"/>
              <a:buChar char="•"/>
              <a:defRPr/>
            </a:pPr>
            <a:endParaRPr lang="en-US" dirty="0">
              <a:solidFill>
                <a:srgbClr val="000000"/>
              </a:solidFill>
              <a:latin typeface="+mn-lt"/>
            </a:endParaRPr>
          </a:p>
          <a:p>
            <a:pPr defTabSz="342900">
              <a:defRPr/>
            </a:pPr>
            <a:r>
              <a:rPr lang="en-US" sz="2100" b="1" dirty="0">
                <a:solidFill>
                  <a:srgbClr val="000000"/>
                </a:solidFill>
                <a:latin typeface="+mn-lt"/>
              </a:rPr>
              <a:t>Office-based efforts</a:t>
            </a:r>
          </a:p>
          <a:p>
            <a:pPr marL="214313" indent="-214313" defTabSz="342900">
              <a:buFont typeface="Arial" panose="020B0604020202020204" pitchFamily="34" charset="0"/>
              <a:buChar char="•"/>
              <a:defRPr/>
            </a:pPr>
            <a:r>
              <a:rPr lang="en-US" dirty="0">
                <a:solidFill>
                  <a:srgbClr val="000000"/>
                </a:solidFill>
                <a:latin typeface="+mn-lt"/>
              </a:rPr>
              <a:t>Launched an office-based (including HQ) comprehensive work prioritization evaluation </a:t>
            </a:r>
          </a:p>
          <a:p>
            <a:pPr marL="557213" lvl="1" indent="-214313" defTabSz="342900">
              <a:buFont typeface="Arial" panose="020B0604020202020204" pitchFamily="34" charset="0"/>
              <a:buChar char="•"/>
              <a:defRPr/>
            </a:pPr>
            <a:r>
              <a:rPr lang="en-US" dirty="0">
                <a:solidFill>
                  <a:srgbClr val="000000"/>
                </a:solidFill>
                <a:latin typeface="+mn-lt"/>
              </a:rPr>
              <a:t>Have already identified some programs to stop doing such as the Amgen Scholars Program which was labor intensive but didn’t advance strategic goals.</a:t>
            </a:r>
          </a:p>
          <a:p>
            <a:pPr marL="214313" indent="-214313" defTabSz="342900">
              <a:buFont typeface="Arial" panose="020B0604020202020204" pitchFamily="34" charset="0"/>
              <a:buChar char="•"/>
              <a:defRPr/>
            </a:pPr>
            <a:r>
              <a:rPr lang="en-US" dirty="0">
                <a:solidFill>
                  <a:srgbClr val="000000"/>
                </a:solidFill>
                <a:latin typeface="+mn-lt"/>
              </a:rPr>
              <a:t>Conducted an inventory of all OVC UG &amp; G diversity and inclusion programs including annual programs cost, cost per participant and assessment (quantitative or qualitative) of program outcomes. </a:t>
            </a:r>
          </a:p>
          <a:p>
            <a:pPr marL="214313" indent="-214313" defTabSz="342900">
              <a:buFont typeface="Arial" panose="020B0604020202020204" pitchFamily="34" charset="0"/>
              <a:buChar char="•"/>
              <a:defRPr/>
            </a:pPr>
            <a:r>
              <a:rPr lang="en-US" dirty="0">
                <a:solidFill>
                  <a:srgbClr val="000000"/>
                </a:solidFill>
                <a:latin typeface="+mn-lt"/>
              </a:rPr>
              <a:t>Conducting rigorous annual budgeting exercises bolstered by data</a:t>
            </a:r>
          </a:p>
          <a:p>
            <a:pPr marL="214313" indent="-214313" defTabSz="342900">
              <a:buFont typeface="Arial" panose="020B0604020202020204" pitchFamily="34" charset="0"/>
              <a:buChar char="•"/>
              <a:defRPr/>
            </a:pPr>
            <a:endParaRPr lang="en-US" dirty="0">
              <a:solidFill>
                <a:srgbClr val="000000"/>
              </a:solidFill>
              <a:latin typeface="+mn-lt"/>
            </a:endParaRPr>
          </a:p>
          <a:p>
            <a:pPr marL="214313" indent="-214313" defTabSz="342900">
              <a:buFont typeface="Arial" panose="020B0604020202020204" pitchFamily="34" charset="0"/>
              <a:buChar char="•"/>
              <a:defRPr/>
            </a:pPr>
            <a:endParaRPr lang="en-US" dirty="0">
              <a:solidFill>
                <a:srgbClr val="000000"/>
              </a:solidFill>
              <a:latin typeface="+mn-lt"/>
            </a:endParaRPr>
          </a:p>
          <a:p>
            <a:pPr marL="214313" indent="-214313" defTabSz="34290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0287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F55E0-C5A7-41C2-8C1D-507A723A6F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60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has stickers!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F55E0-C5A7-41C2-8C1D-507A723A6F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10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thanks to all of you and your hard work.</a:t>
            </a:r>
          </a:p>
          <a:p>
            <a:endParaRPr lang="en-US" dirty="0"/>
          </a:p>
          <a:p>
            <a:r>
              <a:rPr lang="en-US" sz="1200" b="0" i="0" kern="1200" dirty="0">
                <a:solidFill>
                  <a:schemeClr val="tx1"/>
                </a:solidFill>
                <a:effectLst/>
                <a:latin typeface="+mn-lt"/>
                <a:ea typeface="+mn-ea"/>
                <a:cs typeface="+mn-cs"/>
              </a:rPr>
              <a:t>And for doing it with integrity … and heart. </a:t>
            </a:r>
          </a:p>
          <a:p>
            <a:endParaRPr lang="en-US" dirty="0"/>
          </a:p>
          <a:p>
            <a:r>
              <a:rPr lang="en-US" dirty="0"/>
              <a:t>Now let me turn it over to Mary Callahan so we can</a:t>
            </a:r>
            <a:r>
              <a:rPr lang="en-US" baseline="0" dirty="0"/>
              <a:t> learn more about the Registrar’s Office similar to the way we learned about PKG last summer.</a:t>
            </a:r>
          </a:p>
          <a:p>
            <a:endParaRPr lang="en-US" baseline="0" dirty="0"/>
          </a:p>
          <a:p>
            <a:r>
              <a:rPr lang="en-US" baseline="0" dirty="0"/>
              <a:t>I would also like to recognize all of the Registrar's staff </a:t>
            </a:r>
            <a:r>
              <a:rPr lang="en-US" sz="1200" b="0" i="0" kern="1200" dirty="0">
                <a:solidFill>
                  <a:schemeClr val="tx1"/>
                </a:solidFill>
                <a:effectLst/>
                <a:latin typeface="+mn-lt"/>
                <a:ea typeface="+mn-ea"/>
                <a:cs typeface="+mn-cs"/>
              </a:rPr>
              <a:t>for the work on changing commencement timing and CUP and give a big shout out for the success of last week's </a:t>
            </a:r>
            <a:r>
              <a:rPr lang="en-US" sz="1200" b="0" i="0" kern="1200" dirty="0" err="1">
                <a:solidFill>
                  <a:schemeClr val="tx1"/>
                </a:solidFill>
                <a:effectLst/>
                <a:latin typeface="+mn-lt"/>
                <a:ea typeface="+mn-ea"/>
                <a:cs typeface="+mn-cs"/>
              </a:rPr>
              <a:t>Macvicar</a:t>
            </a:r>
            <a:r>
              <a:rPr lang="en-US" sz="1200" b="0" i="0" kern="1200" dirty="0">
                <a:solidFill>
                  <a:schemeClr val="tx1"/>
                </a:solidFill>
                <a:effectLst/>
                <a:latin typeface="+mn-lt"/>
                <a:ea typeface="+mn-ea"/>
                <a:cs typeface="+mn-cs"/>
              </a:rPr>
              <a:t> symposium!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F55E0-C5A7-41C2-8C1D-507A723A6F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30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D98F55E0-C5A7-41C2-8C1D-507A723A6F31}" type="slidenum">
              <a:rPr lang="en-US" smtClean="0"/>
              <a:t>2</a:t>
            </a:fld>
            <a:endParaRPr lang="en-US"/>
          </a:p>
        </p:txBody>
      </p:sp>
    </p:spTree>
    <p:extLst>
      <p:ext uri="{BB962C8B-B14F-4D97-AF65-F5344CB8AC3E}">
        <p14:creationId xmlns:p14="http://schemas.microsoft.com/office/powerpoint/2010/main" val="10141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r>
              <a:rPr lang="en-US" dirty="0"/>
              <a:t>We have made incredible strides in terms of building the new </a:t>
            </a:r>
            <a:r>
              <a:rPr lang="en-US" baseline="0" dirty="0"/>
              <a:t>OVC organization in the past 18 months.  In a relatively short span of time, DUE and ODGE have come together; we have realigned some reporting structures; we are implementing those structures. </a:t>
            </a:r>
            <a:r>
              <a:rPr lang="en-US" dirty="0"/>
              <a:t> We</a:t>
            </a:r>
            <a:r>
              <a:rPr lang="en-US" baseline="0" dirty="0"/>
              <a:t> have done this all while carrying out our core functions with a commitment to excellence.</a:t>
            </a:r>
          </a:p>
          <a:p>
            <a:endParaRPr lang="en-US" baseline="0" dirty="0"/>
          </a:p>
          <a:p>
            <a:r>
              <a:rPr lang="en-US" baseline="0" dirty="0"/>
              <a:t>A natural next step in this progress is to think about local strategies to help sustain our focus and commitment to our work and to attend to our individual wellness.</a:t>
            </a:r>
          </a:p>
          <a:p>
            <a:endParaRPr lang="en-US" baseline="0" dirty="0"/>
          </a:p>
          <a:p>
            <a:r>
              <a:rPr lang="en-US" baseline="0" dirty="0"/>
              <a:t>It’s a balancing act…</a:t>
            </a:r>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280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Image: </a:t>
            </a:r>
            <a:r>
              <a:rPr lang="en-US" sz="1200" b="0" i="0" u="none" strike="noStrike" kern="1200" dirty="0">
                <a:solidFill>
                  <a:schemeClr val="tx1"/>
                </a:solidFill>
                <a:effectLst/>
                <a:latin typeface="+mn-lt"/>
                <a:ea typeface="+mn-ea"/>
                <a:cs typeface="+mn-cs"/>
              </a:rPr>
              <a:t>James Tanabe ’00, ’01.After studying earth, atmospheric, and planetary sciences and physics at MIT (while also learning stunt coordination and professional dance on the side), Tanabe pursued his ultimate dream—joining the circus.</a:t>
            </a:r>
            <a:endParaRPr lang="en-US" sz="1200" kern="1200" dirty="0">
              <a:solidFill>
                <a:schemeClr val="tx1"/>
              </a:solidFill>
              <a:effectLst/>
              <a:latin typeface="+mn-lt"/>
              <a:ea typeface="+mn-ea"/>
              <a:cs typeface="+mn-cs"/>
            </a:endParaRPr>
          </a:p>
          <a:p>
            <a:pPr marL="0" marR="0">
              <a:spcBef>
                <a:spcPts val="0"/>
              </a:spcBef>
              <a:spcAft>
                <a:spcPts val="0"/>
              </a:spcAft>
            </a:pPr>
            <a:endParaRPr lang="en-US" sz="1200" kern="1200" dirty="0">
              <a:solidFill>
                <a:schemeClr val="tx1"/>
              </a:solidFill>
              <a:effectLst/>
              <a:latin typeface="+mn-lt"/>
              <a:ea typeface="+mn-ea"/>
              <a:cs typeface="+mn-cs"/>
            </a:endParaRPr>
          </a:p>
          <a:p>
            <a:pPr marL="0" marR="0">
              <a:spcBef>
                <a:spcPts val="0"/>
              </a:spcBef>
              <a:spcAft>
                <a:spcPts val="0"/>
              </a:spcAft>
            </a:pPr>
            <a:r>
              <a:rPr lang="en-US" sz="1200" kern="1200" dirty="0">
                <a:solidFill>
                  <a:schemeClr val="tx1"/>
                </a:solidFill>
                <a:effectLst/>
                <a:latin typeface="+mn-lt"/>
                <a:ea typeface="+mn-ea"/>
                <a:cs typeface="+mn-cs"/>
              </a:rPr>
              <a:t>Students</a:t>
            </a:r>
            <a:r>
              <a:rPr lang="en-US" sz="1200" kern="1200" baseline="0" dirty="0">
                <a:solidFill>
                  <a:schemeClr val="tx1"/>
                </a:solidFill>
                <a:effectLst/>
                <a:latin typeface="+mn-lt"/>
                <a:ea typeface="+mn-ea"/>
                <a:cs typeface="+mn-cs"/>
              </a:rPr>
              <a:t>, faculty and senior leadership call on us to carry out an aggressive workload on behalf of the community.  That can feel exhilarating, but also overwhelming at times.</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 strategy that will help us to maintain some semblance of balance is to be very clear about</a:t>
            </a:r>
            <a:r>
              <a:rPr lang="en-US" sz="1200" baseline="0" dirty="0">
                <a:effectLst/>
                <a:latin typeface="Calibri" panose="020F0502020204030204" pitchFamily="34" charset="0"/>
                <a:ea typeface="Calibri" panose="020F0502020204030204" pitchFamily="34" charset="0"/>
              </a:rPr>
              <a:t> what our priorities are at the local level. At the </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Office Heads retreat, we talked about </a:t>
            </a:r>
            <a:r>
              <a:rPr lang="en-US" sz="1200" dirty="0">
                <a:effectLst/>
                <a:latin typeface="Calibri" panose="020F0502020204030204" pitchFamily="34" charset="0"/>
                <a:ea typeface="Calibri" panose="020F0502020204030204" pitchFamily="34" charset="0"/>
                <a:cs typeface="Times New Roman" panose="02020603050405020304" pitchFamily="18" charset="0"/>
              </a:rPr>
              <a:t>engaging staff broadly and repeatedly in conversation about priority setting.</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a:effectLst/>
                <a:latin typeface="Calibri" panose="020F0502020204030204" pitchFamily="34" charset="0"/>
                <a:ea typeface="Calibri" panose="020F0502020204030204" pitchFamily="34" charset="0"/>
              </a:rPr>
              <a:t>A number of OVC offices already have processes to do this.</a:t>
            </a:r>
            <a:endParaRPr lang="en-US" sz="14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Priority setting is a natural continuation of the work that dates back to the formation of OVC (creating the right organization, defining values and strategic priorities, and embracing experimentation and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work is meant to make “more room” to do new and innovative things while ensuring crucial activities are still done with excellence.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While smart budgeting is always a motivator, the primary driver is working smarter and working better and creating more work-life integration.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work will have some natural integration with cross-functional teams (existing or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work is ongoing and is in response to the reality that our students, pedagogy, and institution continue to change and evolve (like the College of Computing) and allows us to prepare for the work ahead.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to move from the dominant narrative of “I feel overwhelmed” to “I’m really excited that I am working on x …” and more celebration of little victories.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Offices are leading local efforts and doing it at their own pace.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Offices level work is crucial … and some offices are already well under way, others are just starting.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8046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I am hoping</a:t>
            </a:r>
            <a:r>
              <a:rPr lang="en-US" baseline="0" dirty="0">
                <a:latin typeface="Futura Medium" panose="020B0602020204020303" pitchFamily="34" charset="-79"/>
                <a:cs typeface="Futura Medium" panose="020B0602020204020303" pitchFamily="34" charset="-79"/>
              </a:rPr>
              <a:t> that by being crystal clear about our priorities will lead to ….</a:t>
            </a:r>
            <a:endParaRPr lang="en-US" dirty="0">
              <a:latin typeface="Futura Medium" panose="020B0602020204020303" pitchFamily="34" charset="-79"/>
              <a:cs typeface="Futura Medium" panose="020B0602020204020303" pitchFamily="3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Futura Medium" panose="020B0602020204020303" pitchFamily="34" charset="-79"/>
              <a:cs typeface="Futura Medium" panose="020B0602020204020303" pitchFamily="3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Everyone is doing important work and contributing to the mission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This might be through a cross-functional team, by focusing on the strategic priorities, or in other 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Futura Medium" panose="020B0602020204020303" pitchFamily="34" charset="-79"/>
              <a:cs typeface="Futura Medium" panose="020B0602020204020303" pitchFamily="3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Everyone understands the bigger picture and how their work fits with office or OVC strategy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and has ways for them to contribute broadly as interest time allows.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Futura Medium" panose="020B0602020204020303" pitchFamily="34" charset="-79"/>
              <a:cs typeface="Futura Medium" panose="020B0602020204020303" pitchFamily="3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Futura Medium" panose="020B0602020204020303" pitchFamily="34" charset="-79"/>
                <a:cs typeface="Futura Medium" panose="020B0602020204020303" pitchFamily="34" charset="-79"/>
              </a:rPr>
              <a:t>Everyone</a:t>
            </a:r>
            <a:r>
              <a:rPr lang="en-US" sz="1200" dirty="0">
                <a:latin typeface="Futura Medium" panose="020B0602020204020303" pitchFamily="34" charset="-79"/>
                <a:cs typeface="Futura Medium" panose="020B0602020204020303" pitchFamily="34" charset="-79"/>
              </a:rPr>
              <a:t> takes time out to celebrate victories (big and small)</a:t>
            </a:r>
            <a:endParaRPr lang="en-US" dirty="0">
              <a:latin typeface="Futura Medium" panose="020B0602020204020303" pitchFamily="34" charset="-79"/>
              <a:cs typeface="Futura Medium" panose="020B0602020204020303" pitchFamily="34" charset="-79"/>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utura Medium" panose="020B0602020204020303" pitchFamily="34" charset="-79"/>
                <a:cs typeface="Futura Medium" panose="020B0602020204020303" pitchFamily="34" charset="-79"/>
              </a:rPr>
              <a:t>There is a lot of great work happening across OVC!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So</a:t>
            </a:r>
            <a:r>
              <a:rPr lang="en-US" baseline="0" dirty="0"/>
              <a:t> before I turn it over to Mary Callahan, let me take a few minutes to celebrate work that is being done and to update you on 3 key priorities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1468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b="0" i="0" kern="1200" dirty="0">
                <a:solidFill>
                  <a:schemeClr val="tx1"/>
                </a:solidFill>
                <a:effectLst/>
                <a:latin typeface="+mn-lt"/>
                <a:ea typeface="+mn-ea"/>
                <a:cs typeface="+mn-cs"/>
              </a:rPr>
              <a:t> Efforts improved by bringing together diverse groups from across OVC with different perspectives and expertise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9248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pPr lvl="0"/>
            <a:r>
              <a:rPr lang="en-US" sz="2100" b="1" dirty="0"/>
              <a:t>Creation of the Office of the First Year (OFY)</a:t>
            </a:r>
          </a:p>
          <a:p>
            <a:pPr marL="685800" lvl="1" indent="-342900">
              <a:buFont typeface="Arial" panose="020B0604020202020204" pitchFamily="34" charset="0"/>
              <a:buChar char="•"/>
            </a:pPr>
            <a:r>
              <a:rPr lang="en-US" dirty="0"/>
              <a:t>Ian decided to be the interim Director of OFY given his deep involvement</a:t>
            </a:r>
            <a:br>
              <a:rPr lang="en-US" dirty="0"/>
            </a:br>
            <a:r>
              <a:rPr lang="en-US" dirty="0"/>
              <a:t>in re-engineering the First Year</a:t>
            </a:r>
            <a:br>
              <a:rPr lang="en-US" dirty="0"/>
            </a:br>
            <a:endParaRPr lang="en-US" dirty="0"/>
          </a:p>
          <a:p>
            <a:r>
              <a:rPr lang="en-US" sz="2100" b="1" dirty="0"/>
              <a:t>Enhanced first-year orientation programming</a:t>
            </a:r>
          </a:p>
          <a:p>
            <a:pPr marL="685800" lvl="1" indent="-342900">
              <a:buFont typeface="Arial" panose="020B0604020202020204" pitchFamily="34" charset="0"/>
              <a:buChar char="•"/>
            </a:pPr>
            <a:r>
              <a:rPr lang="en-US" dirty="0"/>
              <a:t>Content focused on encouraging exploration</a:t>
            </a:r>
          </a:p>
          <a:p>
            <a:pPr marL="685800" lvl="1" indent="-342900">
              <a:buFont typeface="Arial" panose="020B0604020202020204" pitchFamily="34" charset="0"/>
              <a:buChar char="•"/>
            </a:pPr>
            <a:r>
              <a:rPr lang="en-US" dirty="0"/>
              <a:t>Improved advisor training</a:t>
            </a:r>
          </a:p>
          <a:p>
            <a:r>
              <a:rPr lang="en-US" dirty="0"/>
              <a:t> </a:t>
            </a:r>
          </a:p>
          <a:p>
            <a:r>
              <a:rPr lang="en-US" sz="2100" b="1" dirty="0"/>
              <a:t>"Designing the First Year at MIT" class led to …</a:t>
            </a:r>
          </a:p>
          <a:p>
            <a:pPr marL="685800" lvl="1" indent="-342900">
              <a:buFont typeface="Arial" panose="020B0604020202020204" pitchFamily="34" charset="0"/>
              <a:buChar char="•"/>
            </a:pPr>
            <a:r>
              <a:rPr lang="en-US" dirty="0"/>
              <a:t>CUP pilot (flexible GIRs) for class of 2022 (from June – August)  </a:t>
            </a:r>
          </a:p>
          <a:p>
            <a:pPr marL="685800" lvl="1" indent="-342900">
              <a:buFont typeface="Arial" panose="020B0604020202020204" pitchFamily="34" charset="0"/>
              <a:buChar char="•"/>
            </a:pPr>
            <a:r>
              <a:rPr lang="en-US" dirty="0"/>
              <a:t>Sponsorship of more exploratory courses</a:t>
            </a:r>
          </a:p>
          <a:p>
            <a:pPr marL="1028700" lvl="2" indent="-342900">
              <a:buFont typeface="Arial" panose="020B0604020202020204" pitchFamily="34" charset="0"/>
              <a:buChar char="•"/>
            </a:pPr>
            <a:r>
              <a:rPr lang="en-US" dirty="0"/>
              <a:t>All done in close collaboration with OFY, Registrar's Office, TLL, and school and departmental leaders</a:t>
            </a:r>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4025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note: Emily Pons has first-gen stickers!</a:t>
            </a:r>
          </a:p>
        </p:txBody>
      </p:sp>
      <p:sp>
        <p:nvSpPr>
          <p:cNvPr id="4" name="Slide Number Placeholder 3"/>
          <p:cNvSpPr>
            <a:spLocks noGrp="1"/>
          </p:cNvSpPr>
          <p:nvPr>
            <p:ph type="sldNum" sz="quarter" idx="5"/>
          </p:nvPr>
        </p:nvSpPr>
        <p:spPr/>
        <p:txBody>
          <a:bodyPr/>
          <a:lstStyle/>
          <a:p>
            <a:fld id="{D98F55E0-C5A7-41C2-8C1D-507A723A6F31}" type="slidenum">
              <a:rPr lang="en-US" smtClean="0"/>
              <a:t>8</a:t>
            </a:fld>
            <a:endParaRPr lang="en-US"/>
          </a:p>
        </p:txBody>
      </p:sp>
    </p:spTree>
    <p:extLst>
      <p:ext uri="{BB962C8B-B14F-4D97-AF65-F5344CB8AC3E}">
        <p14:creationId xmlns:p14="http://schemas.microsoft.com/office/powerpoint/2010/main" val="54458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cs typeface="Calibri" panose="020F0502020204030204" pitchFamily="34" charset="0"/>
              </a:rPr>
              <a:t>Update on priority #2:</a:t>
            </a:r>
            <a:br>
              <a:rPr lang="en-US" sz="1400" dirty="0">
                <a:solidFill>
                  <a:srgbClr val="000000"/>
                </a:solidFill>
                <a:cs typeface="Calibri" panose="020F0502020204030204" pitchFamily="34" charset="0"/>
              </a:rPr>
            </a:br>
            <a:r>
              <a:rPr lang="en-US" sz="1400" dirty="0"/>
              <a:t>Become a leader in advising and professional development of graduate students</a:t>
            </a:r>
            <a:endParaRPr lang="en-US" sz="1800" dirty="0">
              <a:solidFill>
                <a:srgbClr val="A41F35"/>
              </a:solidFill>
            </a:endParaRPr>
          </a:p>
          <a:p>
            <a:endParaRPr lang="en-US" sz="1400" b="1" dirty="0"/>
          </a:p>
          <a:p>
            <a:r>
              <a:rPr lang="en-US" sz="1400" b="1" dirty="0"/>
              <a:t>Advising Efforts</a:t>
            </a:r>
          </a:p>
          <a:p>
            <a:pPr marL="457200" indent="-457200">
              <a:buFont typeface="Arial" panose="020B0604020202020204" pitchFamily="34" charset="0"/>
              <a:buChar char="•"/>
            </a:pPr>
            <a:r>
              <a:rPr lang="en-US" sz="1200" dirty="0"/>
              <a:t>DSP climate and culture initiative via </a:t>
            </a:r>
            <a:r>
              <a:rPr lang="en-US" sz="1200" dirty="0" err="1"/>
              <a:t>MindHandHeart</a:t>
            </a:r>
            <a:endParaRPr lang="en-US" sz="1200" dirty="0"/>
          </a:p>
          <a:p>
            <a:pPr marL="457200" indent="-457200">
              <a:buFont typeface="Arial" panose="020B0604020202020204" pitchFamily="34" charset="0"/>
              <a:buChar char="•"/>
            </a:pPr>
            <a:r>
              <a:rPr lang="en-US" sz="1200" dirty="0"/>
              <a:t>IR grad advising meta-analysis</a:t>
            </a:r>
          </a:p>
          <a:p>
            <a:pPr marL="457200" indent="-457200">
              <a:buFont typeface="Arial" panose="020B0604020202020204" pitchFamily="34" charset="0"/>
              <a:buChar char="•"/>
            </a:pPr>
            <a:r>
              <a:rPr lang="en-US" sz="1200" dirty="0"/>
              <a:t>Faculty advising philosophy statements pilot with </a:t>
            </a:r>
            <a:r>
              <a:rPr lang="en-US" sz="1200" dirty="0" err="1"/>
              <a:t>GradSAGE</a:t>
            </a:r>
            <a:r>
              <a:rPr lang="en-US" sz="1200" dirty="0"/>
              <a:t> (School of Engineering)</a:t>
            </a:r>
          </a:p>
          <a:p>
            <a:endParaRPr lang="en-US" sz="1200" dirty="0"/>
          </a:p>
          <a:p>
            <a:r>
              <a:rPr lang="en-US" sz="1400" b="1" dirty="0"/>
              <a:t>Professional Development</a:t>
            </a:r>
          </a:p>
          <a:p>
            <a:pPr marL="457200" lvl="0" indent="-457200">
              <a:buFont typeface="Arial" panose="020B0604020202020204" pitchFamily="34" charset="0"/>
              <a:buChar char="•"/>
            </a:pPr>
            <a:r>
              <a:rPr lang="en-US" sz="1200" dirty="0"/>
              <a:t>Drafted student professional development core competencies</a:t>
            </a:r>
          </a:p>
          <a:p>
            <a:pPr marL="457200" lvl="0" indent="-457200">
              <a:buFont typeface="Arial" panose="020B0604020202020204" pitchFamily="34" charset="0"/>
              <a:buChar char="•"/>
            </a:pPr>
            <a:r>
              <a:rPr lang="en-US" sz="1200" dirty="0"/>
              <a:t>Burroughs Welcome Fund proposal for prof development in the School of Science</a:t>
            </a:r>
          </a:p>
          <a:p>
            <a:pPr marL="457200" lvl="0" indent="-457200">
              <a:buFont typeface="Arial" panose="020B0604020202020204" pitchFamily="34" charset="0"/>
              <a:buChar char="•"/>
            </a:pPr>
            <a:r>
              <a:rPr lang="en-US" sz="1200" dirty="0"/>
              <a:t>Rollout of the MITAA Advisor’s Hub (undergraduate as well)</a:t>
            </a:r>
          </a:p>
          <a:p>
            <a:endParaRPr lang="en-US" dirty="0"/>
          </a:p>
          <a:p>
            <a:r>
              <a:rPr lang="en-US" b="1" dirty="0"/>
              <a:t>Support and Wellness</a:t>
            </a:r>
          </a:p>
          <a:p>
            <a:pPr marL="171450" indent="-171450">
              <a:buFont typeface="Arial" panose="020B0604020202020204" pitchFamily="34" charset="0"/>
              <a:buChar char="•"/>
            </a:pPr>
            <a:r>
              <a:rPr lang="en-US" dirty="0"/>
              <a:t>New FTE for GPS</a:t>
            </a:r>
          </a:p>
          <a:p>
            <a:pPr marL="171450" indent="-171450">
              <a:buFont typeface="Arial" panose="020B0604020202020204" pitchFamily="34" charset="0"/>
              <a:buChar char="•"/>
            </a:pPr>
            <a:r>
              <a:rPr lang="en-US" dirty="0"/>
              <a:t>MHH DSP efforts</a:t>
            </a:r>
          </a:p>
          <a:p>
            <a:pPr marL="171450" indent="-171450">
              <a:buFont typeface="Arial" panose="020B0604020202020204" pitchFamily="34" charset="0"/>
              <a:buChar char="•"/>
            </a:pPr>
            <a:r>
              <a:rPr lang="en-US" sz="1200" dirty="0">
                <a:latin typeface="Helvetica" pitchFamily="2" charset="0"/>
                <a:cs typeface="Calibri" panose="020F0502020204030204" pitchFamily="34" charset="0"/>
              </a:rPr>
              <a:t>Continued collaboration with </a:t>
            </a:r>
            <a:r>
              <a:rPr lang="en-US" sz="1200" dirty="0" err="1">
                <a:latin typeface="Helvetica" pitchFamily="2" charset="0"/>
                <a:cs typeface="Calibri" panose="020F0502020204030204" pitchFamily="34" charset="0"/>
              </a:rPr>
              <a:t>GradSAGE</a:t>
            </a:r>
            <a:r>
              <a:rPr lang="en-US" sz="1200" dirty="0">
                <a:latin typeface="Helvetica" pitchFamily="2" charset="0"/>
                <a:cs typeface="Calibri" panose="020F0502020204030204" pitchFamily="34" charset="0"/>
              </a:rPr>
              <a:t> (School of Engineering) + other schools / departments</a:t>
            </a:r>
          </a:p>
          <a:p>
            <a:pPr marL="171450" indent="-171450">
              <a:buFont typeface="Arial" panose="020B0604020202020204" pitchFamily="34" charset="0"/>
              <a:buChar char="•"/>
            </a:pPr>
            <a:r>
              <a:rPr lang="en-US" dirty="0"/>
              <a:t>Grad Families working group</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8F55E0-C5A7-41C2-8C1D-507A723A6F3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3407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2C4B5F5-03B5-8D4B-96DA-F93A98690A2D}"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582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E352F-4AE5-6946-B4BA-19BEE77E3AA6}"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2028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A4B80-89AA-B042-A212-8450DFE8AC20}"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6371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k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94247" y="1431141"/>
            <a:ext cx="10840648" cy="4438238"/>
          </a:xfrm>
        </p:spPr>
        <p:txBody>
          <a:bodyPr/>
          <a:lstStyle>
            <a:lvl1pPr>
              <a:defRPr sz="2600"/>
            </a:lvl1pPr>
            <a:lvl2pPr marL="398463" indent="-236538">
              <a:buSzPct val="90000"/>
              <a:buFont typeface="Symbol" pitchFamily="18" charset="2"/>
              <a:buChar char=""/>
              <a:defRPr sz="2400"/>
            </a:lvl2pPr>
            <a:lvl3pPr marL="746125" indent="-228600">
              <a:buFont typeface="Calibri" pitchFamily="34" charset="0"/>
              <a:buChar char="–"/>
              <a:defRPr/>
            </a:lvl3pPr>
            <a:lvl4pPr marL="1201738" indent="-228600">
              <a:buFont typeface="Arial" pitchFamily="34" charset="0"/>
              <a:buChar char="•"/>
              <a:defRPr/>
            </a:lvl4pPr>
            <a:lvl5pPr marL="1484313"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431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00528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extAnd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492067" y="1233394"/>
            <a:ext cx="3699933" cy="5283521"/>
          </a:xfrm>
        </p:spPr>
        <p:txBody>
          <a:bodyPr/>
          <a:lstStyle/>
          <a:p>
            <a:r>
              <a:rPr lang="en-US"/>
              <a:t>Click icon to add picture</a:t>
            </a:r>
          </a:p>
        </p:txBody>
      </p:sp>
      <p:sp>
        <p:nvSpPr>
          <p:cNvPr id="7" name="Content Placeholder 6"/>
          <p:cNvSpPr>
            <a:spLocks noGrp="1"/>
          </p:cNvSpPr>
          <p:nvPr>
            <p:ph sz="quarter" idx="11"/>
          </p:nvPr>
        </p:nvSpPr>
        <p:spPr>
          <a:xfrm>
            <a:off x="705813" y="1290867"/>
            <a:ext cx="7523788" cy="456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84416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687449" y="0"/>
            <a:ext cx="8737601" cy="1003444"/>
          </a:xfrm>
        </p:spPr>
        <p:txBody>
          <a:bodyPr anchor="b"/>
          <a:lstStyle/>
          <a:p>
            <a:r>
              <a:rPr lang="en-US"/>
              <a:t>Click to edit Master title style</a:t>
            </a:r>
            <a:endParaRPr lang="en-US" dirty="0"/>
          </a:p>
        </p:txBody>
      </p:sp>
      <p:sp>
        <p:nvSpPr>
          <p:cNvPr id="6" name="Table Placeholder 5"/>
          <p:cNvSpPr>
            <a:spLocks noGrp="1"/>
          </p:cNvSpPr>
          <p:nvPr>
            <p:ph type="tbl" sz="quarter" idx="10"/>
          </p:nvPr>
        </p:nvSpPr>
        <p:spPr>
          <a:xfrm>
            <a:off x="747184" y="1449388"/>
            <a:ext cx="10447867" cy="3959225"/>
          </a:xfrm>
        </p:spPr>
        <p:txBody>
          <a:bodyPr/>
          <a:lstStyle/>
          <a:p>
            <a:r>
              <a:rPr lang="en-US"/>
              <a:t>Click icon to add table</a:t>
            </a:r>
          </a:p>
        </p:txBody>
      </p:sp>
    </p:spTree>
    <p:extLst>
      <p:ext uri="{BB962C8B-B14F-4D97-AF65-F5344CB8AC3E}">
        <p14:creationId xmlns:p14="http://schemas.microsoft.com/office/powerpoint/2010/main" val="3847382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820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1">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62027" y="3429001"/>
            <a:ext cx="8435439" cy="2265317"/>
          </a:xfrm>
        </p:spPr>
        <p:txBody>
          <a:bodyPr/>
          <a:lstStyle>
            <a:lvl1pPr>
              <a:defRPr sz="2600"/>
            </a:lvl1pPr>
            <a:lvl2pPr marL="398463" indent="-236538">
              <a:buSzPct val="90000"/>
              <a:buFont typeface="Symbol" pitchFamily="18" charset="2"/>
              <a:buChar char=""/>
              <a:defRPr sz="2400"/>
            </a:lvl2pPr>
            <a:lvl3pPr marL="746125" indent="-228600">
              <a:buFont typeface="Calibri" pitchFamily="34" charset="0"/>
              <a:buChar char="–"/>
              <a:defRPr/>
            </a:lvl3pPr>
            <a:lvl4pPr marL="1201738" indent="-228600">
              <a:buFont typeface="Arial" pitchFamily="34" charset="0"/>
              <a:buChar char="•"/>
              <a:defRPr/>
            </a:lvl4pPr>
            <a:lvl5pPr marL="1484313"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874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extAnd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492068" y="1233395"/>
            <a:ext cx="3699933" cy="5283521"/>
          </a:xfrm>
        </p:spPr>
        <p:txBody>
          <a:bodyPr/>
          <a:lstStyle/>
          <a:p>
            <a:r>
              <a:rPr lang="en-US"/>
              <a:t>Click icon to add picture</a:t>
            </a:r>
          </a:p>
        </p:txBody>
      </p:sp>
      <p:sp>
        <p:nvSpPr>
          <p:cNvPr id="7" name="Content Placeholder 6"/>
          <p:cNvSpPr>
            <a:spLocks noGrp="1"/>
          </p:cNvSpPr>
          <p:nvPr>
            <p:ph sz="quarter" idx="11"/>
          </p:nvPr>
        </p:nvSpPr>
        <p:spPr>
          <a:xfrm>
            <a:off x="705814" y="1290867"/>
            <a:ext cx="7523788" cy="4562186"/>
          </a:xfrm>
        </p:spPr>
        <p:txBody>
          <a:bodyPr/>
          <a:lstStyle>
            <a:lvl2pPr marL="226985" indent="-226985">
              <a:defRPr/>
            </a:lvl2pPr>
            <a:lvl3pPr marL="563495" indent="-228572">
              <a:spcBef>
                <a:spcPts val="200"/>
              </a:spcBef>
              <a:buFont typeface="Calibri" pitchFamily="34" charset="0"/>
              <a:buChar char="–"/>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419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k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94248" y="1431141"/>
            <a:ext cx="10840648" cy="4438238"/>
          </a:xfrm>
        </p:spPr>
        <p:txBody>
          <a:bodyPr/>
          <a:lstStyle>
            <a:lvl1pPr>
              <a:defRPr sz="2600"/>
            </a:lvl1pPr>
            <a:lvl2pPr marL="398415" indent="-236510">
              <a:buSzPct val="90000"/>
              <a:buFont typeface="Symbol" pitchFamily="18" charset="2"/>
              <a:buChar char=""/>
              <a:defRPr sz="2400"/>
            </a:lvl2pPr>
            <a:lvl3pPr marL="746035" indent="-228572">
              <a:buFont typeface="Calibri" pitchFamily="34" charset="0"/>
              <a:buChar char="–"/>
              <a:defRPr/>
            </a:lvl3pPr>
            <a:lvl4pPr marL="1201593" indent="-228572">
              <a:buFont typeface="Arial" pitchFamily="34" charset="0"/>
              <a:buChar char="•"/>
              <a:defRPr/>
            </a:lvl4pPr>
            <a:lvl5pPr marL="1484134" indent="-17301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700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58FD79-FACE-2F40-AC0E-96628F74F9A0}" type="datetime1">
              <a:rPr lang="en-US" smtClean="0"/>
              <a:t>3/14/19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F02108-D6AE-4256-8482-BF0AA1A5B5E9}" type="slidenum">
              <a:rPr lang="en-US" smtClean="0"/>
              <a:pPr>
                <a:defRPr/>
              </a:pPr>
              <a:t>‹#›</a:t>
            </a:fld>
            <a:endParaRPr lang="en-US"/>
          </a:p>
        </p:txBody>
      </p:sp>
    </p:spTree>
    <p:extLst>
      <p:ext uri="{BB962C8B-B14F-4D97-AF65-F5344CB8AC3E}">
        <p14:creationId xmlns:p14="http://schemas.microsoft.com/office/powerpoint/2010/main" val="153727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hoto 1">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62029" y="3429002"/>
            <a:ext cx="8435439" cy="2265317"/>
          </a:xfrm>
        </p:spPr>
        <p:txBody>
          <a:bodyPr/>
          <a:lstStyle>
            <a:lvl1pPr>
              <a:defRPr sz="2600"/>
            </a:lvl1pPr>
            <a:lvl2pPr marL="398415" indent="-236510">
              <a:buSzPct val="90000"/>
              <a:buFont typeface="Symbol" pitchFamily="18" charset="2"/>
              <a:buChar char=""/>
              <a:defRPr sz="2400"/>
            </a:lvl2pPr>
            <a:lvl3pPr marL="746035" indent="-228572">
              <a:buFont typeface="Calibri" pitchFamily="34" charset="0"/>
              <a:buChar char="–"/>
              <a:defRPr/>
            </a:lvl3pPr>
            <a:lvl4pPr marL="1201593" indent="-228572">
              <a:buFont typeface="Arial" pitchFamily="34" charset="0"/>
              <a:buChar char="•"/>
              <a:defRPr/>
            </a:lvl4pPr>
            <a:lvl5pPr marL="1484134" indent="-17301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514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extAnd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492067" y="1233394"/>
            <a:ext cx="3699933" cy="5283521"/>
          </a:xfrm>
        </p:spPr>
        <p:txBody>
          <a:bodyPr/>
          <a:lstStyle/>
          <a:p>
            <a:r>
              <a:rPr lang="en-US"/>
              <a:t>Click icon to add picture</a:t>
            </a:r>
          </a:p>
        </p:txBody>
      </p:sp>
      <p:sp>
        <p:nvSpPr>
          <p:cNvPr id="7" name="Content Placeholder 6"/>
          <p:cNvSpPr>
            <a:spLocks noGrp="1"/>
          </p:cNvSpPr>
          <p:nvPr>
            <p:ph sz="quarter" idx="11"/>
          </p:nvPr>
        </p:nvSpPr>
        <p:spPr>
          <a:xfrm>
            <a:off x="705813" y="1290867"/>
            <a:ext cx="7523788" cy="456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49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descr="red header-0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02792"/>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7470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D71783-F6F6-5343-A9DC-E16A0CD4E62E}" type="datetime1">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720945" y="0"/>
            <a:ext cx="463816" cy="175433"/>
          </a:xfrm>
        </p:spPr>
        <p:txBody>
          <a:bodyPr wrap="square" lIns="18288" tIns="18288" rIns="36576" bIns="18288" anchor="t" anchorCtr="0">
            <a:spAutoFit/>
          </a:bodyPr>
          <a:lstStyle>
            <a:lvl1pPr algn="r">
              <a:defRPr/>
            </a:lvl1pPr>
          </a:lstStyle>
          <a:p>
            <a:fld id="{4FAB73BC-B049-4115-A692-8D63A059BFB8}" type="slidenum">
              <a:rPr lang="en-US" smtClean="0"/>
              <a:pPr/>
              <a:t>‹#›</a:t>
            </a:fld>
            <a:endParaRPr lang="en-US"/>
          </a:p>
        </p:txBody>
      </p:sp>
      <p:sp>
        <p:nvSpPr>
          <p:cNvPr id="8" name="Title 5"/>
          <p:cNvSpPr>
            <a:spLocks noGrp="1"/>
          </p:cNvSpPr>
          <p:nvPr>
            <p:ph type="title"/>
          </p:nvPr>
        </p:nvSpPr>
        <p:spPr>
          <a:xfrm>
            <a:off x="1" y="0"/>
            <a:ext cx="6096000" cy="793452"/>
          </a:xfrm>
          <a:solidFill>
            <a:schemeClr val="accent1"/>
          </a:solidFill>
        </p:spPr>
        <p:txBody>
          <a:bodyPr/>
          <a:lstStyle/>
          <a:p>
            <a:r>
              <a:rPr lang="en-US"/>
              <a:t>Click to edit Master title style</a:t>
            </a:r>
            <a:endParaRPr lang="en-US" dirty="0"/>
          </a:p>
        </p:txBody>
      </p:sp>
      <p:sp>
        <p:nvSpPr>
          <p:cNvPr id="9" name="Content Placeholder 2"/>
          <p:cNvSpPr>
            <a:spLocks noGrp="1"/>
          </p:cNvSpPr>
          <p:nvPr>
            <p:ph idx="1"/>
          </p:nvPr>
        </p:nvSpPr>
        <p:spPr>
          <a:xfrm>
            <a:off x="262465" y="932688"/>
            <a:ext cx="11669439" cy="531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558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Collage 3">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963333"/>
            <a:ext cx="6523456" cy="3894667"/>
          </a:xfrm>
        </p:spPr>
        <p:txBody>
          <a:bodyPr anchor="ctr" anchorCtr="0"/>
          <a:lstStyle>
            <a:lvl1pPr marL="0" indent="0" algn="ctr">
              <a:buNone/>
              <a:defRPr b="1" i="0" baseline="0">
                <a:solidFill>
                  <a:schemeClr val="bg1">
                    <a:lumMod val="75000"/>
                  </a:schemeClr>
                </a:solidFill>
              </a:defRPr>
            </a:lvl1pPr>
          </a:lstStyle>
          <a:p>
            <a:r>
              <a:rPr lang="en-US"/>
              <a:t>Drag picture here</a:t>
            </a:r>
          </a:p>
        </p:txBody>
      </p:sp>
      <p:sp>
        <p:nvSpPr>
          <p:cNvPr id="8" name="Picture Placeholder 3"/>
          <p:cNvSpPr>
            <a:spLocks noGrp="1"/>
          </p:cNvSpPr>
          <p:nvPr>
            <p:ph type="pic" sz="quarter" idx="12" hasCustomPrompt="1"/>
          </p:nvPr>
        </p:nvSpPr>
        <p:spPr>
          <a:xfrm>
            <a:off x="1" y="1"/>
            <a:ext cx="6523455" cy="2866571"/>
          </a:xfrm>
        </p:spPr>
        <p:txBody>
          <a:bodyPr anchor="ctr" anchorCtr="0"/>
          <a:lstStyle>
            <a:lvl1pPr marL="0" indent="0" algn="ctr">
              <a:buNone/>
              <a:defRPr b="1" i="0" baseline="0">
                <a:solidFill>
                  <a:schemeClr val="bg1">
                    <a:lumMod val="75000"/>
                  </a:schemeClr>
                </a:solidFill>
              </a:defRPr>
            </a:lvl1pPr>
          </a:lstStyle>
          <a:p>
            <a:r>
              <a:rPr lang="en-US"/>
              <a:t>Drag picture here</a:t>
            </a:r>
          </a:p>
        </p:txBody>
      </p:sp>
      <p:sp>
        <p:nvSpPr>
          <p:cNvPr id="11" name="Picture Placeholder 3"/>
          <p:cNvSpPr>
            <a:spLocks noGrp="1"/>
          </p:cNvSpPr>
          <p:nvPr>
            <p:ph type="pic" sz="quarter" idx="13" hasCustomPrompt="1"/>
          </p:nvPr>
        </p:nvSpPr>
        <p:spPr>
          <a:xfrm>
            <a:off x="6633483" y="1"/>
            <a:ext cx="5558516" cy="6857999"/>
          </a:xfrm>
        </p:spPr>
        <p:txBody>
          <a:bodyPr anchor="ctr" anchorCtr="0"/>
          <a:lstStyle>
            <a:lvl1pPr marL="0" indent="0" algn="ctr">
              <a:buNone/>
              <a:defRPr b="1" i="0" baseline="0">
                <a:solidFill>
                  <a:schemeClr val="bg1">
                    <a:lumMod val="75000"/>
                  </a:schemeClr>
                </a:solidFill>
              </a:defRPr>
            </a:lvl1pPr>
          </a:lstStyle>
          <a:p>
            <a:r>
              <a:rPr lang="en-US"/>
              <a:t>Drag picture here</a:t>
            </a:r>
          </a:p>
        </p:txBody>
      </p:sp>
    </p:spTree>
    <p:extLst>
      <p:ext uri="{BB962C8B-B14F-4D97-AF65-F5344CB8AC3E}">
        <p14:creationId xmlns:p14="http://schemas.microsoft.com/office/powerpoint/2010/main" val="691144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0FCD2C-7AD9-2943-8DE2-A832FDC6B50B}"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
        <p:nvSpPr>
          <p:cNvPr id="9" name="Content Placeholder 2"/>
          <p:cNvSpPr>
            <a:spLocks noGrp="1"/>
          </p:cNvSpPr>
          <p:nvPr>
            <p:ph idx="1"/>
          </p:nvPr>
        </p:nvSpPr>
        <p:spPr>
          <a:xfrm>
            <a:off x="262465" y="329185"/>
            <a:ext cx="7608424" cy="5919216"/>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46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F1C62-D5C3-3747-B9F3-9C6C28200202}"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998723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14496" y="463139"/>
            <a:ext cx="8184579" cy="5626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FE612-F3DF-F348-B7AD-4F34C7A61424}"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110053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0ABD35-5841-1241-85A2-B787E595328C}"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876264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463140"/>
            <a:ext cx="3642360" cy="5526181"/>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463140"/>
            <a:ext cx="3642360" cy="5526181"/>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634DA44-23F8-4A4A-9C6B-78522C3956F2}"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247487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86E2E9-5344-384A-83A9-0DF250AC6EDE}"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3050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46313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463040"/>
            <a:ext cx="3474720" cy="4491256"/>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463141"/>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463040"/>
            <a:ext cx="3474720" cy="4491256"/>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6BCFC603-76F9-7847-AB8D-45BA3C0904AA}"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209655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465" y="600456"/>
            <a:ext cx="2834640" cy="246888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665728" y="600456"/>
            <a:ext cx="7867904" cy="54894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62465" y="3069336"/>
            <a:ext cx="2834640" cy="3020568"/>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D20270B-CC5B-A24D-AA42-3663E62B070C}"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2438081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15C065-C2A4-3442-AD9A-FFDBC2722567}"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a:xfrm>
            <a:off x="11720945" y="0"/>
            <a:ext cx="463816" cy="198516"/>
          </a:xfrm>
        </p:spPr>
        <p:txBody>
          <a:bodyPr wrap="square" lIns="18288" tIns="18288" rIns="36576" bIns="18288" anchor="t" anchorCtr="0">
            <a:spAutoFit/>
          </a:bodyPr>
          <a:lstStyle>
            <a:lvl1pPr algn="r">
              <a:defRPr/>
            </a:lvl1pPr>
          </a:lstStyle>
          <a:p>
            <a:fld id="{4FAB73BC-B049-4115-A692-8D63A059BFB8}" type="slidenum">
              <a:rPr lang="en-US" smtClean="0">
                <a:solidFill>
                  <a:srgbClr val="A31F34"/>
                </a:solidFill>
              </a:rPr>
              <a:pPr/>
              <a:t>‹#›</a:t>
            </a:fld>
            <a:endParaRPr lang="en-US" dirty="0">
              <a:solidFill>
                <a:srgbClr val="A31F34"/>
              </a:solidFill>
            </a:endParaRPr>
          </a:p>
        </p:txBody>
      </p:sp>
      <p:sp>
        <p:nvSpPr>
          <p:cNvPr id="8" name="Title 5"/>
          <p:cNvSpPr>
            <a:spLocks noGrp="1"/>
          </p:cNvSpPr>
          <p:nvPr>
            <p:ph type="title"/>
          </p:nvPr>
        </p:nvSpPr>
        <p:spPr>
          <a:xfrm>
            <a:off x="1" y="0"/>
            <a:ext cx="6096000" cy="793452"/>
          </a:xfrm>
          <a:solidFill>
            <a:schemeClr val="accent1"/>
          </a:solidFill>
        </p:spPr>
        <p:txBody>
          <a:bodyPr/>
          <a:lstStyle/>
          <a:p>
            <a:r>
              <a:rPr lang="en-US"/>
              <a:t>Click to edit Master title style</a:t>
            </a:r>
            <a:endParaRPr lang="en-US" dirty="0"/>
          </a:p>
        </p:txBody>
      </p:sp>
      <p:sp>
        <p:nvSpPr>
          <p:cNvPr id="9" name="Content Placeholder 2"/>
          <p:cNvSpPr>
            <a:spLocks noGrp="1"/>
          </p:cNvSpPr>
          <p:nvPr>
            <p:ph idx="1"/>
          </p:nvPr>
        </p:nvSpPr>
        <p:spPr>
          <a:xfrm>
            <a:off x="262465" y="932688"/>
            <a:ext cx="11669439" cy="531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9481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2F75A0-16A3-0B4E-A1C7-CD3A7EBC9640}"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
        <p:nvSpPr>
          <p:cNvPr id="9" name="Content Placeholder 2"/>
          <p:cNvSpPr>
            <a:spLocks noGrp="1"/>
          </p:cNvSpPr>
          <p:nvPr>
            <p:ph idx="1"/>
          </p:nvPr>
        </p:nvSpPr>
        <p:spPr>
          <a:xfrm>
            <a:off x="262465" y="329185"/>
            <a:ext cx="7608424" cy="5919216"/>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0239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868680"/>
            <a:ext cx="2834640" cy="246888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510224" y="868680"/>
            <a:ext cx="8226251"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642DC14-DC86-5645-80E8-A7AF9370A765}"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3580215" y="6356352"/>
            <a:ext cx="6200571"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3756729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767420"/>
            <a:ext cx="2834640" cy="2570141"/>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340602"/>
            <a:ext cx="2834640" cy="2757769"/>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24C7116A-E470-E348-AEC9-EDE495B78F1E}"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3499102" y="6356352"/>
            <a:ext cx="5911517"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145227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CF25AA-B96C-8A4B-A597-2C106353A787}"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2801272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CD90A-E954-F148-9E74-97984D8799F1}"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24938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C2C2E-27CC-8945-86FB-44BB1B0707B4}" type="datetime1">
              <a:rPr lang="en-US" smtClean="0">
                <a:solidFill>
                  <a:srgbClr val="000000"/>
                </a:solidFill>
              </a:rPr>
              <a:t>3/14/19</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E9334AC0-4D2A-4D48-8E98-8B2811ABA4B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96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C497DD-2C6E-1B49-8264-D7A658B96838}" type="datetime1">
              <a:rPr lang="en-US" smtClean="0"/>
              <a:t>3/14/19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5011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8548A-DA12-D246-B01B-168C32247845}" type="datetime1">
              <a:rPr lang="en-US" smtClean="0"/>
              <a:t>3/14/19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9019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945E9-3804-FB40-9CA0-39C024AE47F2}" type="datetime1">
              <a:rPr lang="en-US" smtClean="0"/>
              <a:t>3/14/19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4701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B9D09D-D557-934A-87D2-813EFD504F56}" type="datetime1">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2635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C81712-D2F8-B740-9255-C597FA653555}" type="datetime1">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545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C30B2E-5B10-914D-8921-1C4EF10B2A86}" type="datetime1">
              <a:rPr lang="en-US" smtClean="0"/>
              <a:t>3/14/19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a:p>
        </p:txBody>
      </p:sp>
      <p:sp>
        <p:nvSpPr>
          <p:cNvPr id="7" name="Rectangle 6"/>
          <p:cNvSpPr/>
          <p:nvPr userDrawn="1"/>
        </p:nvSpPr>
        <p:spPr>
          <a:xfrm>
            <a:off x="0" y="6616700"/>
            <a:ext cx="12192000" cy="241300"/>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Box 7"/>
          <p:cNvSpPr txBox="1"/>
          <p:nvPr userDrawn="1"/>
        </p:nvSpPr>
        <p:spPr>
          <a:xfrm>
            <a:off x="11414593" y="6581002"/>
            <a:ext cx="732248" cy="276999"/>
          </a:xfrm>
          <a:prstGeom prst="rect">
            <a:avLst/>
          </a:prstGeom>
          <a:noFill/>
        </p:spPr>
        <p:txBody>
          <a:bodyPr wrap="square" rtlCol="0">
            <a:spAutoFit/>
          </a:bodyPr>
          <a:lstStyle/>
          <a:p>
            <a:fld id="{85CAB03E-0249-4FFF-81DF-18E6C9602B49}" type="slidenum">
              <a:rPr lang="en-US" sz="1200" b="1" smtClean="0">
                <a:solidFill>
                  <a:srgbClr val="FFFFFF"/>
                </a:solidFill>
                <a:latin typeface="Franklin Gothic Medium"/>
                <a:cs typeface="Franklin Gothic Medium"/>
              </a:rPr>
              <a:pPr/>
              <a:t>‹#›</a:t>
            </a:fld>
            <a:endParaRPr lang="en-US" sz="1200" b="1">
              <a:solidFill>
                <a:srgbClr val="FFFFFF"/>
              </a:solidFill>
              <a:latin typeface="Franklin Gothic Medium"/>
              <a:cs typeface="Franklin Gothic Medium"/>
            </a:endParaRPr>
          </a:p>
        </p:txBody>
      </p:sp>
      <p:sp>
        <p:nvSpPr>
          <p:cNvPr id="9" name="TextBox 8"/>
          <p:cNvSpPr txBox="1"/>
          <p:nvPr userDrawn="1"/>
        </p:nvSpPr>
        <p:spPr>
          <a:xfrm>
            <a:off x="0" y="6578602"/>
            <a:ext cx="9928728" cy="276999"/>
          </a:xfrm>
          <a:prstGeom prst="rect">
            <a:avLst/>
          </a:prstGeom>
          <a:noFill/>
        </p:spPr>
        <p:txBody>
          <a:bodyPr wrap="square" rtlCol="0">
            <a:spAutoFit/>
          </a:bodyPr>
          <a:lstStyle/>
          <a:p>
            <a:pPr lvl="1" algn="l"/>
            <a:r>
              <a:rPr lang="en-US" sz="1200" b="1">
                <a:solidFill>
                  <a:schemeClr val="bg1"/>
                </a:solidFill>
                <a:latin typeface="Franklin Gothic Medium"/>
                <a:cs typeface="Franklin Gothic Medium"/>
              </a:rPr>
              <a:t>MIT Office of the Vice Chancellor</a:t>
            </a:r>
            <a:r>
              <a:rPr lang="en-US" sz="1200" b="1" baseline="0">
                <a:solidFill>
                  <a:schemeClr val="bg1"/>
                </a:solidFill>
                <a:latin typeface="Franklin Gothic Medium"/>
                <a:cs typeface="Franklin Gothic Medium"/>
              </a:rPr>
              <a:t>| Internal Document | Not for Distribution </a:t>
            </a:r>
            <a:endParaRPr lang="en-US" sz="1200" b="1">
              <a:solidFill>
                <a:schemeClr val="bg1"/>
              </a:solidFill>
              <a:latin typeface="Franklin Gothic Medium"/>
              <a:cs typeface="Franklin Gothic Medium"/>
            </a:endParaRPr>
          </a:p>
        </p:txBody>
      </p:sp>
      <p:pic>
        <p:nvPicPr>
          <p:cNvPr id="10" name="Picture 9" descr="red header-01.jp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0" y="0"/>
            <a:ext cx="12192000" cy="1002792"/>
          </a:xfrm>
          <a:prstGeom prst="rect">
            <a:avLst/>
          </a:prstGeom>
        </p:spPr>
      </p:pic>
      <p:sp>
        <p:nvSpPr>
          <p:cNvPr id="11" name="TextBox 10"/>
          <p:cNvSpPr txBox="1"/>
          <p:nvPr userDrawn="1"/>
        </p:nvSpPr>
        <p:spPr>
          <a:xfrm>
            <a:off x="4064000" y="7454900"/>
            <a:ext cx="184731" cy="369332"/>
          </a:xfrm>
          <a:prstGeom prst="rect">
            <a:avLst/>
          </a:prstGeom>
          <a:noFill/>
        </p:spPr>
        <p:txBody>
          <a:bodyPr wrap="none" rtlCol="0">
            <a:spAutoFit/>
          </a:bodyPr>
          <a:lstStyle/>
          <a:p>
            <a:endParaRPr lang="en-US" sz="1800" b="1">
              <a:latin typeface="+mj-lt"/>
            </a:endParaRPr>
          </a:p>
        </p:txBody>
      </p:sp>
    </p:spTree>
    <p:extLst>
      <p:ext uri="{BB962C8B-B14F-4D97-AF65-F5344CB8AC3E}">
        <p14:creationId xmlns:p14="http://schemas.microsoft.com/office/powerpoint/2010/main" val="41347587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7" r:id="rId18"/>
    <p:sldLayoutId id="2147483889" r:id="rId19"/>
    <p:sldLayoutId id="2147483890" r:id="rId20"/>
    <p:sldLayoutId id="2147483897" r:id="rId21"/>
    <p:sldLayoutId id="2147483900" r:id="rId22"/>
    <p:sldLayoutId id="2147483859" r:id="rId23"/>
    <p:sldLayoutId id="2147483867" r:id="rId24"/>
    <p:sldLayoutId id="2147483956" r:id="rId2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63139"/>
            <a:ext cx="3325092" cy="5626766"/>
          </a:xfrm>
          <a:prstGeom prst="rect">
            <a:avLst/>
          </a:prstGeom>
          <a:solidFill>
            <a:schemeClr val="accent1"/>
          </a:solidFill>
        </p:spPr>
        <p:txBody>
          <a:bodyPr vert="horz" lIns="13716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25934" y="463139"/>
            <a:ext cx="8273141" cy="562676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481045"/>
            <a:ext cx="27432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fld id="{B5B61839-33D0-F54C-AB86-78C0A24F04F5}" type="datetime1">
              <a:rPr lang="en-US" smtClean="0">
                <a:solidFill>
                  <a:srgbClr val="000000">
                    <a:lumMod val="50000"/>
                    <a:lumOff val="50000"/>
                  </a:srgbClr>
                </a:solidFill>
              </a:rPr>
              <a:t>3/14/19</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3869268" y="6481045"/>
            <a:ext cx="5911517"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11665527" y="0"/>
            <a:ext cx="519235" cy="242169"/>
          </a:xfrm>
          <a:prstGeom prst="rect">
            <a:avLst/>
          </a:prstGeom>
        </p:spPr>
        <p:txBody>
          <a:bodyPr vert="horz" lIns="91440" tIns="45720" rIns="91440" bIns="45720" rtlCol="0" anchor="b"/>
          <a:lstStyle>
            <a:lvl1pPr algn="r">
              <a:defRPr sz="1050" b="1">
                <a:solidFill>
                  <a:schemeClr val="accent1"/>
                </a:solidFill>
              </a:defRPr>
            </a:lvl1pPr>
          </a:lstStyle>
          <a:p>
            <a:fld id="{4FAB73BC-B049-4115-A692-8D63A059BFB8}" type="slidenum">
              <a:rPr lang="en-US" smtClean="0">
                <a:solidFill>
                  <a:srgbClr val="A31F34"/>
                </a:solidFill>
              </a:rPr>
              <a:pPr/>
              <a:t>‹#›</a:t>
            </a:fld>
            <a:endParaRPr lang="en-US" dirty="0">
              <a:solidFill>
                <a:srgbClr val="A31F34"/>
              </a:solidFill>
            </a:endParaRPr>
          </a:p>
        </p:txBody>
      </p:sp>
    </p:spTree>
    <p:extLst>
      <p:ext uri="{BB962C8B-B14F-4D97-AF65-F5344CB8AC3E}">
        <p14:creationId xmlns:p14="http://schemas.microsoft.com/office/powerpoint/2010/main" val="153085418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5D361-F451-2E4E-965B-BC6F06A4EF6F}"/>
              </a:ext>
            </a:extLst>
          </p:cNvPr>
          <p:cNvPicPr>
            <a:picLocks noChangeAspect="1"/>
          </p:cNvPicPr>
          <p:nvPr/>
        </p:nvPicPr>
        <p:blipFill rotWithShape="1">
          <a:blip r:embed="rId3"/>
          <a:srcRect t="21946" r="-1" b="21944"/>
          <a:stretch/>
        </p:blipFill>
        <p:spPr>
          <a:xfrm>
            <a:off x="20" y="10"/>
            <a:ext cx="12191980" cy="6857990"/>
          </a:xfrm>
          <a:prstGeom prst="rect">
            <a:avLst/>
          </a:prstGeom>
        </p:spPr>
      </p:pic>
      <p:sp>
        <p:nvSpPr>
          <p:cNvPr id="2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7"/>
          <p:cNvSpPr txBox="1"/>
          <p:nvPr/>
        </p:nvSpPr>
        <p:spPr>
          <a:xfrm>
            <a:off x="8022020" y="3951932"/>
            <a:ext cx="3852041" cy="1834056"/>
          </a:xfrm>
          <a:prstGeom prst="rect">
            <a:avLst/>
          </a:prstGeom>
        </p:spPr>
        <p:txBody>
          <a:bodyPr vert="horz" lIns="91440" tIns="45720" rIns="91440" bIns="45720" rtlCol="0" anchor="b">
            <a:normAutofit fontScale="77500" lnSpcReduction="20000"/>
          </a:bodyPr>
          <a:lstStyle/>
          <a:p>
            <a:pPr algn="ctr" defTabSz="914400">
              <a:lnSpc>
                <a:spcPct val="90000"/>
              </a:lnSpc>
              <a:spcBef>
                <a:spcPct val="0"/>
              </a:spcBef>
              <a:spcAft>
                <a:spcPts val="600"/>
              </a:spcAft>
            </a:pPr>
            <a:r>
              <a:rPr lang="en-US" sz="4800" dirty="0">
                <a:latin typeface="Futura Medium" panose="020B0602020204020303" pitchFamily="34" charset="-79"/>
                <a:ea typeface="+mj-ea"/>
                <a:cs typeface="Futura Medium" panose="020B0602020204020303" pitchFamily="34" charset="-79"/>
              </a:rPr>
              <a:t>OVC All Hands</a:t>
            </a:r>
          </a:p>
          <a:p>
            <a:pPr algn="ctr" defTabSz="914400">
              <a:lnSpc>
                <a:spcPct val="90000"/>
              </a:lnSpc>
              <a:spcBef>
                <a:spcPct val="0"/>
              </a:spcBef>
              <a:spcAft>
                <a:spcPts val="600"/>
              </a:spcAft>
            </a:pPr>
            <a:r>
              <a:rPr lang="en-US" sz="4800" dirty="0">
                <a:latin typeface="Futura Medium" panose="020B0602020204020303" pitchFamily="34" charset="-79"/>
                <a:ea typeface="+mj-ea"/>
                <a:cs typeface="Futura Medium" panose="020B0602020204020303" pitchFamily="34" charset="-79"/>
              </a:rPr>
              <a:t>Meeting</a:t>
            </a:r>
          </a:p>
          <a:p>
            <a:pPr algn="ctr" defTabSz="914400">
              <a:lnSpc>
                <a:spcPct val="90000"/>
              </a:lnSpc>
              <a:spcBef>
                <a:spcPct val="0"/>
              </a:spcBef>
              <a:spcAft>
                <a:spcPts val="600"/>
              </a:spcAft>
            </a:pPr>
            <a:endParaRPr lang="en-US" sz="4000" dirty="0">
              <a:latin typeface="Futura Medium" panose="020B0602020204020303" pitchFamily="34" charset="-79"/>
              <a:ea typeface="+mj-ea"/>
              <a:cs typeface="Futura Medium" panose="020B0602020204020303" pitchFamily="34" charset="-79"/>
            </a:endParaRPr>
          </a:p>
          <a:p>
            <a:pPr algn="ctr" defTabSz="914400">
              <a:lnSpc>
                <a:spcPct val="90000"/>
              </a:lnSpc>
              <a:spcBef>
                <a:spcPct val="0"/>
              </a:spcBef>
              <a:spcAft>
                <a:spcPts val="600"/>
              </a:spcAft>
            </a:pPr>
            <a:r>
              <a:rPr lang="en-US" sz="4000" dirty="0">
                <a:latin typeface="Futura Medium" panose="020B0602020204020303" pitchFamily="34" charset="-79"/>
                <a:ea typeface="+mj-ea"/>
                <a:cs typeface="Futura Medium" panose="020B0602020204020303" pitchFamily="34" charset="-79"/>
              </a:rPr>
              <a:t> March 18, 2019</a:t>
            </a:r>
          </a:p>
        </p:txBody>
      </p:sp>
      <p:cxnSp>
        <p:nvCxnSpPr>
          <p:cNvPr id="20" name="Straight Connector 1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8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FA5BD6-3380-E94B-99F7-4FE803E65B98}"/>
              </a:ext>
            </a:extLst>
          </p:cNvPr>
          <p:cNvSpPr txBox="1"/>
          <p:nvPr/>
        </p:nvSpPr>
        <p:spPr>
          <a:xfrm>
            <a:off x="409318" y="1067391"/>
            <a:ext cx="11139952" cy="5278368"/>
          </a:xfrm>
          <a:prstGeom prst="rect">
            <a:avLst/>
          </a:prstGeom>
          <a:noFill/>
        </p:spPr>
        <p:txBody>
          <a:bodyPr wrap="square" rtlCol="0">
            <a:spAutoFit/>
          </a:bodyPr>
          <a:lstStyle/>
          <a:p>
            <a:pPr marL="457200" indent="-457200">
              <a:spcBef>
                <a:spcPts val="600"/>
              </a:spcBef>
              <a:spcAft>
                <a:spcPts val="12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Student professional development framework roll out from CAPD</a:t>
            </a:r>
          </a:p>
          <a:p>
            <a:pPr marL="457200" indent="-457200">
              <a:spcBef>
                <a:spcPts val="600"/>
              </a:spcBef>
              <a:spcAft>
                <a:spcPts val="12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Individual Development Plan (IDP) pilot</a:t>
            </a:r>
          </a:p>
          <a:p>
            <a:pPr marL="457200" indent="-457200">
              <a:spcBef>
                <a:spcPts val="600"/>
              </a:spcBef>
              <a:spcAft>
                <a:spcPts val="12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TLL led faculty advising cohort pilot</a:t>
            </a:r>
          </a:p>
          <a:p>
            <a:pPr marL="457200" indent="-457200">
              <a:spcBef>
                <a:spcPts val="600"/>
              </a:spcBef>
              <a:spcAft>
                <a:spcPts val="12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Create a week of Graduate Professional Development</a:t>
            </a:r>
          </a:p>
          <a:p>
            <a:pPr marL="457200" indent="-457200">
              <a:spcBef>
                <a:spcPts val="600"/>
              </a:spcBef>
              <a:spcAft>
                <a:spcPts val="12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New staff member to Graduate Personal Support</a:t>
            </a:r>
          </a:p>
          <a:p>
            <a:pPr marL="457200" indent="-457200">
              <a:spcBef>
                <a:spcPts val="600"/>
              </a:spcBef>
              <a:spcAft>
                <a:spcPts val="600"/>
              </a:spcAft>
              <a:buFont typeface="Arial" panose="020B0604020202020204" pitchFamily="34" charset="0"/>
              <a:buChar char="•"/>
            </a:pPr>
            <a:r>
              <a:rPr lang="en-US" sz="3200" dirty="0">
                <a:latin typeface="Futura Medium" panose="020B0602020204020303" pitchFamily="34" charset="-79"/>
                <a:cs typeface="Futura Medium" panose="020B0602020204020303" pitchFamily="34" charset="-79"/>
              </a:rPr>
              <a:t>Building networks with departments</a:t>
            </a:r>
          </a:p>
          <a:p>
            <a:pPr marL="457200" indent="-457200">
              <a:spcBef>
                <a:spcPts val="600"/>
              </a:spcBef>
              <a:spcAft>
                <a:spcPts val="600"/>
              </a:spcAft>
              <a:buFont typeface="Arial" panose="020B0604020202020204" pitchFamily="34" charset="0"/>
              <a:buChar char="•"/>
            </a:pPr>
            <a:endParaRPr lang="en-US" sz="2800" dirty="0">
              <a:latin typeface="Futura Medium" panose="020B0602020204020303" pitchFamily="34" charset="-79"/>
              <a:cs typeface="Futura Medium" panose="020B0602020204020303" pitchFamily="34" charset="-79"/>
            </a:endParaRPr>
          </a:p>
        </p:txBody>
      </p:sp>
      <p:sp>
        <p:nvSpPr>
          <p:cNvPr id="5" name="TextBox 4">
            <a:extLst>
              <a:ext uri="{FF2B5EF4-FFF2-40B4-BE49-F238E27FC236}">
                <a16:creationId xmlns:a16="http://schemas.microsoft.com/office/drawing/2014/main" id="{83304065-24C2-AB47-A972-1841BB493428}"/>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What's next</a:t>
            </a:r>
            <a:endParaRPr lang="en-US" sz="3600" dirty="0">
              <a:solidFill>
                <a:srgbClr val="000000"/>
              </a:solidFill>
              <a:latin typeface="Futura Medium" panose="020B0602020204020303" pitchFamily="34" charset="-79"/>
              <a:cs typeface="Futura Medium" panose="020B0602020204020303" pitchFamily="34" charset="-79"/>
            </a:endParaRPr>
          </a:p>
        </p:txBody>
      </p:sp>
      <p:sp>
        <p:nvSpPr>
          <p:cNvPr id="6" name="TextBox 5">
            <a:extLst>
              <a:ext uri="{FF2B5EF4-FFF2-40B4-BE49-F238E27FC236}">
                <a16:creationId xmlns:a16="http://schemas.microsoft.com/office/drawing/2014/main" id="{2771AC8F-F92A-584C-A06D-BB4FA39636CD}"/>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10</a:t>
            </a:fld>
            <a:endParaRPr lang="en-US" sz="1000" dirty="0">
              <a:solidFill>
                <a:srgbClr val="000000"/>
              </a:solidFill>
              <a:latin typeface="+mn-lt"/>
            </a:endParaRPr>
          </a:p>
        </p:txBody>
      </p:sp>
    </p:spTree>
    <p:extLst>
      <p:ext uri="{BB962C8B-B14F-4D97-AF65-F5344CB8AC3E}">
        <p14:creationId xmlns:p14="http://schemas.microsoft.com/office/powerpoint/2010/main" val="49611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78755-A433-D848-8D66-B5A2BE172D7B}"/>
              </a:ext>
            </a:extLst>
          </p:cNvPr>
          <p:cNvPicPr>
            <a:picLocks noChangeAspect="1"/>
          </p:cNvPicPr>
          <p:nvPr/>
        </p:nvPicPr>
        <p:blipFill rotWithShape="1">
          <a:blip r:embed="rId3"/>
          <a:srcRect l="-3667" t="7813" r="3667" b="7813"/>
          <a:stretch/>
        </p:blipFill>
        <p:spPr>
          <a:xfrm>
            <a:off x="-451861" y="-20308"/>
            <a:ext cx="12639018" cy="6857988"/>
          </a:xfrm>
          <a:prstGeom prst="rect">
            <a:avLst/>
          </a:prstGeom>
        </p:spPr>
      </p:pic>
      <p:sp>
        <p:nvSpPr>
          <p:cNvPr id="12" name="TextBox 11">
            <a:extLst>
              <a:ext uri="{FF2B5EF4-FFF2-40B4-BE49-F238E27FC236}">
                <a16:creationId xmlns:a16="http://schemas.microsoft.com/office/drawing/2014/main" id="{1EB2231D-4163-6044-A75F-BB8283448400}"/>
              </a:ext>
            </a:extLst>
          </p:cNvPr>
          <p:cNvSpPr txBox="1"/>
          <p:nvPr/>
        </p:nvSpPr>
        <p:spPr>
          <a:xfrm>
            <a:off x="0" y="5288330"/>
            <a:ext cx="12191979" cy="1569660"/>
          </a:xfrm>
          <a:prstGeom prst="rect">
            <a:avLst/>
          </a:prstGeom>
          <a:solidFill>
            <a:schemeClr val="bg1"/>
          </a:solidFill>
          <a:effectLst/>
        </p:spPr>
        <p:txBody>
          <a:bodyPr wrap="square" rtlCol="0">
            <a:spAutoFit/>
          </a:bodyPr>
          <a:lstStyle/>
          <a:p>
            <a:pPr lvl="0" algn="ctr" defTabSz="914400">
              <a:defRPr/>
            </a:pPr>
            <a:r>
              <a:rPr lang="en-US" sz="3200" b="1" dirty="0">
                <a:latin typeface="Futura Medium" panose="020B0602020204020303" pitchFamily="34" charset="-79"/>
                <a:cs typeface="Futura Medium" panose="020B0602020204020303" pitchFamily="34" charset="-79"/>
              </a:rPr>
              <a:t>Lead and manage OVC to provide enhanced services and programs for students &amp; faculty</a:t>
            </a:r>
          </a:p>
          <a:p>
            <a:pPr lvl="0" algn="ctr" defTabSz="914400">
              <a:defRPr/>
            </a:pPr>
            <a:endParaRPr lang="en-US" sz="3200" b="1" dirty="0">
              <a:solidFill>
                <a:srgbClr val="A41F35"/>
              </a:solidFill>
              <a:latin typeface="Futura Medium" panose="020B0602020204020303" pitchFamily="34" charset="-79"/>
              <a:cs typeface="Futura Medium" panose="020B0602020204020303" pitchFamily="34" charset="-79"/>
            </a:endParaRPr>
          </a:p>
        </p:txBody>
      </p:sp>
      <p:sp>
        <p:nvSpPr>
          <p:cNvPr id="13" name="TextBox 12">
            <a:extLst>
              <a:ext uri="{FF2B5EF4-FFF2-40B4-BE49-F238E27FC236}">
                <a16:creationId xmlns:a16="http://schemas.microsoft.com/office/drawing/2014/main" id="{C2295CE2-6780-7A48-9B48-FBEFB1391EE6}"/>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11</a:t>
            </a:fld>
            <a:endParaRPr lang="en-US" sz="1000" dirty="0">
              <a:solidFill>
                <a:srgbClr val="000000"/>
              </a:solidFill>
              <a:latin typeface="+mn-lt"/>
            </a:endParaRPr>
          </a:p>
        </p:txBody>
      </p:sp>
      <p:sp>
        <p:nvSpPr>
          <p:cNvPr id="14" name="TextBox 13">
            <a:extLst>
              <a:ext uri="{FF2B5EF4-FFF2-40B4-BE49-F238E27FC236}">
                <a16:creationId xmlns:a16="http://schemas.microsoft.com/office/drawing/2014/main" id="{901D0469-7410-D142-ADE4-ED39E802DECE}"/>
              </a:ext>
            </a:extLst>
          </p:cNvPr>
          <p:cNvSpPr txBox="1"/>
          <p:nvPr/>
        </p:nvSpPr>
        <p:spPr>
          <a:xfrm>
            <a:off x="8412480" y="473484"/>
            <a:ext cx="3107415"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Cross functional teams</a:t>
            </a:r>
          </a:p>
        </p:txBody>
      </p:sp>
      <p:sp>
        <p:nvSpPr>
          <p:cNvPr id="16" name="TextBox 15">
            <a:extLst>
              <a:ext uri="{FF2B5EF4-FFF2-40B4-BE49-F238E27FC236}">
                <a16:creationId xmlns:a16="http://schemas.microsoft.com/office/drawing/2014/main" id="{F8E3CA70-66C6-854F-BED9-5763D23D6AE0}"/>
              </a:ext>
            </a:extLst>
          </p:cNvPr>
          <p:cNvSpPr txBox="1"/>
          <p:nvPr/>
        </p:nvSpPr>
        <p:spPr>
          <a:xfrm>
            <a:off x="8362784" y="2089310"/>
            <a:ext cx="3206806"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OGE systems enhancements</a:t>
            </a:r>
          </a:p>
        </p:txBody>
      </p:sp>
      <p:sp>
        <p:nvSpPr>
          <p:cNvPr id="17" name="TextBox 16">
            <a:extLst>
              <a:ext uri="{FF2B5EF4-FFF2-40B4-BE49-F238E27FC236}">
                <a16:creationId xmlns:a16="http://schemas.microsoft.com/office/drawing/2014/main" id="{FE7931FC-181B-274A-AC0D-3264C279A96F}"/>
              </a:ext>
            </a:extLst>
          </p:cNvPr>
          <p:cNvSpPr txBox="1"/>
          <p:nvPr/>
        </p:nvSpPr>
        <p:spPr>
          <a:xfrm>
            <a:off x="8412480" y="3737629"/>
            <a:ext cx="3206806"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Office-based efforts</a:t>
            </a:r>
          </a:p>
        </p:txBody>
      </p:sp>
    </p:spTree>
    <p:extLst>
      <p:ext uri="{BB962C8B-B14F-4D97-AF65-F5344CB8AC3E}">
        <p14:creationId xmlns:p14="http://schemas.microsoft.com/office/powerpoint/2010/main" val="16180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FA5BD6-3380-E94B-99F7-4FE803E65B98}"/>
              </a:ext>
            </a:extLst>
          </p:cNvPr>
          <p:cNvSpPr txBox="1"/>
          <p:nvPr/>
        </p:nvSpPr>
        <p:spPr>
          <a:xfrm>
            <a:off x="409318" y="1028484"/>
            <a:ext cx="11173082"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rPr>
              <a:t>Spring weather!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0000"/>
              </a:solidFill>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rPr>
              <a:t>Meeting and welcoming the new undergraduate class of 2023 and incoming graduate students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p:txBody>
      </p:sp>
      <p:sp>
        <p:nvSpPr>
          <p:cNvPr id="6" name="TextBox 5">
            <a:extLst>
              <a:ext uri="{FF2B5EF4-FFF2-40B4-BE49-F238E27FC236}">
                <a16:creationId xmlns:a16="http://schemas.microsoft.com/office/drawing/2014/main" id="{9BD24496-8351-954C-8136-760DEE64A3A2}"/>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What's on my mind</a:t>
            </a:r>
            <a:endParaRPr lang="en-US" sz="3600" dirty="0">
              <a:solidFill>
                <a:srgbClr val="000000"/>
              </a:solidFill>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id="{8D49A1F3-4497-AF40-AC88-896320BBFC44}"/>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12</a:t>
            </a:fld>
            <a:endParaRPr lang="en-US" sz="1000" dirty="0">
              <a:solidFill>
                <a:srgbClr val="000000"/>
              </a:solidFill>
              <a:latin typeface="+mn-lt"/>
            </a:endParaRPr>
          </a:p>
        </p:txBody>
      </p:sp>
    </p:spTree>
    <p:extLst>
      <p:ext uri="{BB962C8B-B14F-4D97-AF65-F5344CB8AC3E}">
        <p14:creationId xmlns:p14="http://schemas.microsoft.com/office/powerpoint/2010/main" val="58571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FA5BD6-3380-E94B-99F7-4FE803E65B98}"/>
              </a:ext>
            </a:extLst>
          </p:cNvPr>
          <p:cNvSpPr txBox="1"/>
          <p:nvPr/>
        </p:nvSpPr>
        <p:spPr>
          <a:xfrm>
            <a:off x="409318" y="1028484"/>
            <a:ext cx="11173082" cy="8586966"/>
          </a:xfrm>
          <a:prstGeom prst="rect">
            <a:avLst/>
          </a:prstGeom>
          <a:noFill/>
        </p:spPr>
        <p:txBody>
          <a:bodyPr wrap="square" rtlCol="0">
            <a:spAutoFit/>
          </a:bodyPr>
          <a:lstStyle/>
          <a:p>
            <a:pPr>
              <a:spcAft>
                <a:spcPts val="600"/>
              </a:spcAft>
            </a:pPr>
            <a:r>
              <a:rPr lang="en-US" sz="2400" b="1" dirty="0">
                <a:latin typeface="Futura Medium" panose="020B0602020204020303" pitchFamily="34" charset="-79"/>
                <a:cs typeface="Futura Medium" panose="020B0602020204020303" pitchFamily="34" charset="-79"/>
              </a:rPr>
              <a:t>Serving the Client</a:t>
            </a:r>
            <a:endParaRPr lang="en-US" dirty="0">
              <a:latin typeface="Futura Medium" panose="020B0602020204020303" pitchFamily="34" charset="-79"/>
              <a:cs typeface="Futura Medium" panose="020B0602020204020303" pitchFamily="34" charset="-79"/>
            </a:endParaRPr>
          </a:p>
          <a:p>
            <a:r>
              <a:rPr lang="en-US" sz="2000" b="1" dirty="0">
                <a:latin typeface="Futura Medium" panose="020B0602020204020303" pitchFamily="34" charset="-79"/>
                <a:cs typeface="Futura Medium" panose="020B0602020204020303" pitchFamily="34" charset="-79"/>
              </a:rPr>
              <a:t>	</a:t>
            </a:r>
            <a:r>
              <a:rPr lang="en-US" sz="2000" b="1" dirty="0" err="1">
                <a:latin typeface="Futura Medium" panose="020B0602020204020303" pitchFamily="34" charset="-79"/>
                <a:cs typeface="Futura Medium" panose="020B0602020204020303" pitchFamily="34" charset="-79"/>
              </a:rPr>
              <a:t>Donyatta</a:t>
            </a:r>
            <a:r>
              <a:rPr lang="en-US" sz="2000" b="1" dirty="0">
                <a:latin typeface="Futura Medium" panose="020B0602020204020303" pitchFamily="34" charset="-79"/>
                <a:cs typeface="Futura Medium" panose="020B0602020204020303" pitchFamily="34" charset="-79"/>
              </a:rPr>
              <a:t> Small, </a:t>
            </a:r>
            <a:r>
              <a:rPr lang="en-US" sz="2000" i="1" dirty="0">
                <a:latin typeface="Futura Medium" panose="020B0602020204020303" pitchFamily="34" charset="-79"/>
                <a:cs typeface="Futura Medium" panose="020B0602020204020303" pitchFamily="34" charset="-79"/>
              </a:rPr>
              <a:t>Interim Director of Administrative Computing, </a:t>
            </a:r>
            <a:r>
              <a:rPr lang="en-US" sz="2000" dirty="0">
                <a:latin typeface="Futura Medium" panose="020B0602020204020303" pitchFamily="34" charset="-79"/>
                <a:cs typeface="Futura Medium" panose="020B0602020204020303" pitchFamily="34" charset="-79"/>
              </a:rPr>
              <a:t>OVC	</a:t>
            </a:r>
          </a:p>
          <a:p>
            <a:r>
              <a:rPr lang="en-US" dirty="0">
                <a:latin typeface="Futura Medium" panose="020B0602020204020303" pitchFamily="34" charset="-79"/>
                <a:cs typeface="Futura Medium" panose="020B0602020204020303" pitchFamily="34" charset="-79"/>
              </a:rPr>
              <a:t> </a:t>
            </a:r>
          </a:p>
          <a:p>
            <a:pPr>
              <a:spcAft>
                <a:spcPts val="600"/>
              </a:spcAft>
            </a:pPr>
            <a:r>
              <a:rPr lang="en-US" sz="2400" b="1" dirty="0">
                <a:latin typeface="Futura Medium" panose="020B0602020204020303" pitchFamily="34" charset="-79"/>
                <a:cs typeface="Futura Medium" panose="020B0602020204020303" pitchFamily="34" charset="-79"/>
              </a:rPr>
              <a:t>Bringing out the Best</a:t>
            </a:r>
            <a:endParaRPr lang="en-US" sz="2400" dirty="0">
              <a:latin typeface="Futura Medium" panose="020B0602020204020303" pitchFamily="34" charset="-79"/>
              <a:cs typeface="Futura Medium" panose="020B0602020204020303" pitchFamily="34" charset="-79"/>
            </a:endParaRPr>
          </a:p>
          <a:p>
            <a:r>
              <a:rPr lang="en-US" b="1" dirty="0">
                <a:latin typeface="Futura Medium" panose="020B0602020204020303" pitchFamily="34" charset="-79"/>
                <a:cs typeface="Futura Medium" panose="020B0602020204020303" pitchFamily="34" charset="-79"/>
              </a:rPr>
              <a:t>	International Students Office Team</a:t>
            </a:r>
            <a:br>
              <a:rPr lang="en-US" dirty="0">
                <a:latin typeface="Futura Medium" panose="020B0602020204020303" pitchFamily="34" charset="-79"/>
                <a:cs typeface="Futura Medium" panose="020B0602020204020303" pitchFamily="34" charset="-79"/>
              </a:rPr>
            </a:br>
            <a:r>
              <a:rPr lang="en-US" dirty="0">
                <a:latin typeface="Futura Medium" panose="020B0602020204020303" pitchFamily="34" charset="-79"/>
                <a:cs typeface="Futura Medium" panose="020B0602020204020303" pitchFamily="34" charset="-79"/>
              </a:rPr>
              <a:t>	</a:t>
            </a:r>
            <a:r>
              <a:rPr lang="en-US" sz="2000" dirty="0">
                <a:latin typeface="Futura Medium" panose="020B0602020204020303" pitchFamily="34" charset="-79"/>
                <a:cs typeface="Futura Medium" panose="020B0602020204020303" pitchFamily="34" charset="-79"/>
              </a:rPr>
              <a:t>	Maria Brennan, </a:t>
            </a:r>
            <a:r>
              <a:rPr lang="en-US" sz="2000" i="1" dirty="0">
                <a:latin typeface="Futura Medium" panose="020B0602020204020303" pitchFamily="34" charset="-79"/>
                <a:cs typeface="Futura Medium" panose="020B0602020204020303" pitchFamily="34" charset="-79"/>
              </a:rPr>
              <a:t>Associate Director</a:t>
            </a:r>
            <a:r>
              <a:rPr lang="en-US" sz="2000" dirty="0">
                <a:latin typeface="Futura Medium" panose="020B0602020204020303" pitchFamily="34" charset="-79"/>
                <a:cs typeface="Futura Medium" panose="020B0602020204020303" pitchFamily="34" charset="-79"/>
              </a:rPr>
              <a:t>, International Students Office</a:t>
            </a:r>
          </a:p>
          <a:p>
            <a:r>
              <a:rPr lang="en-US" sz="2000" dirty="0">
                <a:latin typeface="Futura Medium" panose="020B0602020204020303" pitchFamily="34" charset="-79"/>
                <a:cs typeface="Futura Medium" panose="020B0602020204020303" pitchFamily="34" charset="-79"/>
              </a:rPr>
              <a:t>		Cedrick </a:t>
            </a:r>
            <a:r>
              <a:rPr lang="en-US" sz="2000" dirty="0" err="1">
                <a:latin typeface="Futura Medium" panose="020B0602020204020303" pitchFamily="34" charset="-79"/>
                <a:cs typeface="Futura Medium" panose="020B0602020204020303" pitchFamily="34" charset="-79"/>
              </a:rPr>
              <a:t>Boursiquot</a:t>
            </a:r>
            <a:r>
              <a:rPr lang="en-US" sz="2000" dirty="0">
                <a:latin typeface="Futura Medium" panose="020B0602020204020303" pitchFamily="34" charset="-79"/>
                <a:cs typeface="Futura Medium" panose="020B0602020204020303" pitchFamily="34" charset="-79"/>
              </a:rPr>
              <a:t>, </a:t>
            </a:r>
            <a:r>
              <a:rPr lang="en-US" sz="2000" i="1" dirty="0">
                <a:latin typeface="Futura Medium" panose="020B0602020204020303" pitchFamily="34" charset="-79"/>
                <a:cs typeface="Futura Medium" panose="020B0602020204020303" pitchFamily="34" charset="-79"/>
              </a:rPr>
              <a:t>SEVIS Systems Coordinator &amp; Data Analyst</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Antoinette Browne, </a:t>
            </a:r>
            <a:r>
              <a:rPr lang="en-US" sz="2000" i="1" dirty="0">
                <a:latin typeface="Futura Medium" panose="020B0602020204020303" pitchFamily="34" charset="-79"/>
                <a:cs typeface="Futura Medium" panose="020B0602020204020303" pitchFamily="34" charset="-79"/>
              </a:rPr>
              <a:t>Operations Associate</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Aurora </a:t>
            </a:r>
            <a:r>
              <a:rPr lang="en-US" sz="2000" dirty="0" err="1">
                <a:latin typeface="Futura Medium" panose="020B0602020204020303" pitchFamily="34" charset="-79"/>
                <a:cs typeface="Futura Medium" panose="020B0602020204020303" pitchFamily="34" charset="-79"/>
              </a:rPr>
              <a:t>Brulé</a:t>
            </a:r>
            <a:r>
              <a:rPr lang="en-US" sz="2000" dirty="0">
                <a:latin typeface="Futura Medium" panose="020B0602020204020303" pitchFamily="34" charset="-79"/>
                <a:cs typeface="Futura Medium" panose="020B0602020204020303" pitchFamily="34" charset="-79"/>
              </a:rPr>
              <a:t>, </a:t>
            </a:r>
            <a:r>
              <a:rPr lang="en-US" sz="2000" i="1" dirty="0">
                <a:latin typeface="Futura Medium" panose="020B0602020204020303" pitchFamily="34" charset="-79"/>
                <a:cs typeface="Futura Medium" panose="020B0602020204020303" pitchFamily="34" charset="-79"/>
              </a:rPr>
              <a:t>International Students Advisor</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Emily A. Cheng, </a:t>
            </a:r>
            <a:r>
              <a:rPr lang="en-US" sz="2000" i="1" dirty="0">
                <a:latin typeface="Futura Medium" panose="020B0602020204020303" pitchFamily="34" charset="-79"/>
                <a:cs typeface="Futura Medium" panose="020B0602020204020303" pitchFamily="34" charset="-79"/>
              </a:rPr>
              <a:t>Assistant Director for Operations &amp; Advising</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Carlene Green-Paul, </a:t>
            </a:r>
            <a:r>
              <a:rPr lang="en-US" sz="2000" i="1" dirty="0">
                <a:latin typeface="Futura Medium" panose="020B0602020204020303" pitchFamily="34" charset="-79"/>
                <a:cs typeface="Futura Medium" panose="020B0602020204020303" pitchFamily="34" charset="-79"/>
              </a:rPr>
              <a:t>Admissions &amp; Advising Associate</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Sylvia </a:t>
            </a:r>
            <a:r>
              <a:rPr lang="en-US" sz="2000" dirty="0" err="1">
                <a:latin typeface="Futura Medium" panose="020B0602020204020303" pitchFamily="34" charset="-79"/>
                <a:cs typeface="Futura Medium" panose="020B0602020204020303" pitchFamily="34" charset="-79"/>
              </a:rPr>
              <a:t>Hiestand</a:t>
            </a:r>
            <a:r>
              <a:rPr lang="en-US" sz="2000" dirty="0">
                <a:latin typeface="Futura Medium" panose="020B0602020204020303" pitchFamily="34" charset="-79"/>
                <a:cs typeface="Futura Medium" panose="020B0602020204020303" pitchFamily="34" charset="-79"/>
              </a:rPr>
              <a:t>, </a:t>
            </a:r>
            <a:r>
              <a:rPr lang="en-US" sz="2000" i="1" dirty="0">
                <a:latin typeface="Futura Medium" panose="020B0602020204020303" pitchFamily="34" charset="-79"/>
                <a:cs typeface="Futura Medium" panose="020B0602020204020303" pitchFamily="34" charset="-79"/>
              </a:rPr>
              <a:t>Assistant Director for Advising Outreach</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a:t>
            </a:r>
            <a:r>
              <a:rPr lang="en-US" sz="2000" dirty="0" err="1">
                <a:latin typeface="Futura Medium" panose="020B0602020204020303" pitchFamily="34" charset="-79"/>
                <a:cs typeface="Futura Medium" panose="020B0602020204020303" pitchFamily="34" charset="-79"/>
              </a:rPr>
              <a:t>Janka</a:t>
            </a:r>
            <a:r>
              <a:rPr lang="en-US" sz="2000" dirty="0">
                <a:latin typeface="Futura Medium" panose="020B0602020204020303" pitchFamily="34" charset="-79"/>
                <a:cs typeface="Futura Medium" panose="020B0602020204020303" pitchFamily="34" charset="-79"/>
              </a:rPr>
              <a:t> Moss, </a:t>
            </a:r>
            <a:r>
              <a:rPr lang="en-US" sz="2000" i="1" dirty="0">
                <a:latin typeface="Futura Medium" panose="020B0602020204020303" pitchFamily="34" charset="-79"/>
                <a:cs typeface="Futura Medium" panose="020B0602020204020303" pitchFamily="34" charset="-79"/>
              </a:rPr>
              <a:t>International Students Advisor</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Dana </a:t>
            </a:r>
            <a:r>
              <a:rPr lang="en-US" sz="2000" dirty="0" err="1">
                <a:latin typeface="Futura Medium" panose="020B0602020204020303" pitchFamily="34" charset="-79"/>
                <a:cs typeface="Futura Medium" panose="020B0602020204020303" pitchFamily="34" charset="-79"/>
              </a:rPr>
              <a:t>Riechman</a:t>
            </a:r>
            <a:r>
              <a:rPr lang="en-US" sz="2000" dirty="0">
                <a:latin typeface="Futura Medium" panose="020B0602020204020303" pitchFamily="34" charset="-79"/>
                <a:cs typeface="Futura Medium" panose="020B0602020204020303" pitchFamily="34" charset="-79"/>
              </a:rPr>
              <a:t>, </a:t>
            </a:r>
            <a:r>
              <a:rPr lang="en-US" sz="2000" i="1" dirty="0">
                <a:latin typeface="Futura Medium" panose="020B0602020204020303" pitchFamily="34" charset="-79"/>
                <a:cs typeface="Futura Medium" panose="020B0602020204020303" pitchFamily="34" charset="-79"/>
              </a:rPr>
              <a:t>International Student Programming Administrator &amp; Advisor</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Jacqueline Souza, </a:t>
            </a:r>
            <a:r>
              <a:rPr lang="en-US" sz="2000" i="1" dirty="0">
                <a:latin typeface="Futura Medium" panose="020B0602020204020303" pitchFamily="34" charset="-79"/>
                <a:cs typeface="Futura Medium" panose="020B0602020204020303" pitchFamily="34" charset="-79"/>
              </a:rPr>
              <a:t>Administrative Assistant/ Designated Student Officer</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a:t>
            </a:r>
            <a:r>
              <a:rPr lang="en-US" sz="2000" dirty="0" err="1">
                <a:latin typeface="Futura Medium" panose="020B0602020204020303" pitchFamily="34" charset="-79"/>
                <a:cs typeface="Futura Medium" panose="020B0602020204020303" pitchFamily="34" charset="-79"/>
              </a:rPr>
              <a:t>Mayoka</a:t>
            </a:r>
            <a:r>
              <a:rPr lang="en-US" sz="2000" dirty="0">
                <a:latin typeface="Futura Medium" panose="020B0602020204020303" pitchFamily="34" charset="-79"/>
                <a:cs typeface="Futura Medium" panose="020B0602020204020303" pitchFamily="34" charset="-79"/>
              </a:rPr>
              <a:t> Takemori, </a:t>
            </a:r>
            <a:r>
              <a:rPr lang="en-US" sz="2000" i="1" dirty="0">
                <a:latin typeface="Futura Medium" panose="020B0602020204020303" pitchFamily="34" charset="-79"/>
                <a:cs typeface="Futura Medium" panose="020B0602020204020303" pitchFamily="34" charset="-79"/>
              </a:rPr>
              <a:t>Manager of Visiting Student Program</a:t>
            </a:r>
            <a:endParaRPr lang="en-US" sz="2000" dirty="0">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		Megumi Wang, </a:t>
            </a:r>
            <a:r>
              <a:rPr lang="en-US" sz="2000" i="1" dirty="0">
                <a:latin typeface="Futura Medium" panose="020B0602020204020303" pitchFamily="34" charset="-79"/>
                <a:cs typeface="Futura Medium" panose="020B0602020204020303" pitchFamily="34" charset="-79"/>
              </a:rPr>
              <a:t>International Students Advisor</a:t>
            </a:r>
            <a:endParaRPr lang="en-US" sz="2000" dirty="0">
              <a:latin typeface="Futura Medium" panose="020B0602020204020303" pitchFamily="34" charset="-79"/>
              <a:cs typeface="Futura Medium" panose="020B0602020204020303" pitchFamily="34" charset="-79"/>
            </a:endParaRPr>
          </a:p>
          <a:p>
            <a:r>
              <a:rPr lang="en-US" dirty="0">
                <a:latin typeface="Futura Medium" panose="020B0602020204020303" pitchFamily="34" charset="-79"/>
                <a:cs typeface="Futura Medium" panose="020B0602020204020303" pitchFamily="34" charset="-79"/>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a:p>
            <a:pPr marR="0" lvl="0" algn="l" defTabSz="457200" rtl="0" eaLnBrk="1" fontAlgn="auto" latinLnBrk="0" hangingPunct="1">
              <a:lnSpc>
                <a:spcPct val="100000"/>
              </a:lnSpc>
              <a:spcBef>
                <a:spcPts val="0"/>
              </a:spcBef>
              <a:spcAft>
                <a:spcPts val="0"/>
              </a:spcAft>
              <a:buClrTx/>
              <a:buSzTx/>
              <a:tabLst/>
              <a:defRPr/>
            </a:pPr>
            <a:br>
              <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rPr>
            </a:br>
            <a:endParaRPr kumimoji="0" lang="en-US" sz="32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Futura Medium" panose="020B0602020204020303" pitchFamily="34" charset="-79"/>
              <a:cs typeface="Futura Medium" panose="020B0602020204020303" pitchFamily="34" charset="-79"/>
            </a:endParaRPr>
          </a:p>
        </p:txBody>
      </p:sp>
      <p:sp>
        <p:nvSpPr>
          <p:cNvPr id="6" name="TextBox 5">
            <a:extLst>
              <a:ext uri="{FF2B5EF4-FFF2-40B4-BE49-F238E27FC236}">
                <a16:creationId xmlns:a16="http://schemas.microsoft.com/office/drawing/2014/main" id="{9BD24496-8351-954C-8136-760DEE64A3A2}"/>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And finally… our Excellence Award Winners</a:t>
            </a:r>
            <a:endParaRPr lang="en-US" sz="3600" dirty="0">
              <a:solidFill>
                <a:srgbClr val="000000"/>
              </a:solidFill>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id="{8D49A1F3-4497-AF40-AC88-896320BBFC44}"/>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13</a:t>
            </a:fld>
            <a:endParaRPr lang="en-US" sz="1000" dirty="0">
              <a:solidFill>
                <a:srgbClr val="000000"/>
              </a:solidFill>
              <a:latin typeface="+mn-lt"/>
            </a:endParaRPr>
          </a:p>
        </p:txBody>
      </p:sp>
    </p:spTree>
    <p:extLst>
      <p:ext uri="{BB962C8B-B14F-4D97-AF65-F5344CB8AC3E}">
        <p14:creationId xmlns:p14="http://schemas.microsoft.com/office/powerpoint/2010/main" val="44460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584D8-206C-4240-8073-2D929E443620}"/>
              </a:ext>
            </a:extLst>
          </p:cNvPr>
          <p:cNvPicPr>
            <a:picLocks noChangeAspect="1"/>
          </p:cNvPicPr>
          <p:nvPr/>
        </p:nvPicPr>
        <p:blipFill rotWithShape="1">
          <a:blip r:embed="rId3"/>
          <a:srcRect t="13287" b="29751"/>
          <a:stretch/>
        </p:blipFill>
        <p:spPr>
          <a:xfrm>
            <a:off x="20" y="10"/>
            <a:ext cx="12191980" cy="6857990"/>
          </a:xfrm>
          <a:prstGeom prst="rect">
            <a:avLst/>
          </a:prstGeom>
        </p:spPr>
      </p:pic>
    </p:spTree>
    <p:extLst>
      <p:ext uri="{BB962C8B-B14F-4D97-AF65-F5344CB8AC3E}">
        <p14:creationId xmlns:p14="http://schemas.microsoft.com/office/powerpoint/2010/main" val="16094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3232F8-B2C7-5E45-BD84-A02B91287320}"/>
              </a:ext>
            </a:extLst>
          </p:cNvPr>
          <p:cNvSpPr>
            <a:spLocks noGrp="1"/>
          </p:cNvSpPr>
          <p:nvPr>
            <p:ph type="body" sz="quarter" idx="11"/>
          </p:nvPr>
        </p:nvSpPr>
        <p:spPr>
          <a:xfrm>
            <a:off x="409317" y="1101357"/>
            <a:ext cx="11429755" cy="4438238"/>
          </a:xfrm>
        </p:spPr>
        <p:txBody>
          <a:bodyPr>
            <a:normAutofit lnSpcReduction="10000"/>
          </a:bodyPr>
          <a:lstStyle/>
          <a:p>
            <a:pPr marL="0" indent="0" defTabSz="457200">
              <a:lnSpc>
                <a:spcPct val="100000"/>
              </a:lnSpc>
              <a:spcBef>
                <a:spcPts val="1200"/>
              </a:spcBef>
              <a:spcAft>
                <a:spcPts val="1500"/>
              </a:spcAft>
              <a:buNone/>
            </a:pPr>
            <a:r>
              <a:rPr lang="en-US" sz="3200" b="1" dirty="0">
                <a:latin typeface="Futura Medium" panose="020B0602020204020303" pitchFamily="34" charset="-79"/>
                <a:cs typeface="Futura Medium" panose="020B0602020204020303" pitchFamily="34" charset="-79"/>
              </a:rPr>
              <a:t>Brief Update on OVC</a:t>
            </a:r>
            <a:br>
              <a:rPr lang="en-US" sz="3200" dirty="0">
                <a:latin typeface="Futura Medium" panose="020B0602020204020303" pitchFamily="34" charset="-79"/>
                <a:cs typeface="Futura Medium" panose="020B0602020204020303" pitchFamily="34" charset="-79"/>
              </a:rPr>
            </a:br>
            <a:r>
              <a:rPr lang="en-US" sz="3200" dirty="0">
                <a:latin typeface="Futura Medium" panose="020B0602020204020303" pitchFamily="34" charset="-79"/>
                <a:cs typeface="Futura Medium" panose="020B0602020204020303" pitchFamily="34" charset="-79"/>
              </a:rPr>
              <a:t>	</a:t>
            </a:r>
            <a:r>
              <a:rPr lang="en-US" sz="2800" i="1" dirty="0">
                <a:latin typeface="Futura Medium" panose="020B0602020204020303" pitchFamily="34" charset="-79"/>
                <a:cs typeface="Futura Medium" panose="020B0602020204020303" pitchFamily="34" charset="-79"/>
              </a:rPr>
              <a:t>Ian A. Waitz</a:t>
            </a:r>
            <a:r>
              <a:rPr lang="en-US" sz="2800" dirty="0">
                <a:latin typeface="Futura Medium" panose="020B0602020204020303" pitchFamily="34" charset="-79"/>
                <a:cs typeface="Futura Medium" panose="020B0602020204020303" pitchFamily="34" charset="-79"/>
              </a:rPr>
              <a:t>, Vice Chancellor for</a:t>
            </a:r>
            <a:br>
              <a:rPr lang="en-US" sz="2800" dirty="0">
                <a:latin typeface="Futura Medium" panose="020B0602020204020303" pitchFamily="34" charset="-79"/>
                <a:cs typeface="Futura Medium" panose="020B0602020204020303" pitchFamily="34" charset="-79"/>
              </a:rPr>
            </a:br>
            <a:r>
              <a:rPr lang="en-US" sz="2800" dirty="0">
                <a:latin typeface="Futura Medium" panose="020B0602020204020303" pitchFamily="34" charset="-79"/>
                <a:cs typeface="Futura Medium" panose="020B0602020204020303" pitchFamily="34" charset="-79"/>
              </a:rPr>
              <a:t>	Undergraduate and Graduate Education</a:t>
            </a:r>
          </a:p>
          <a:p>
            <a:pPr marL="0" indent="0" defTabSz="457200">
              <a:lnSpc>
                <a:spcPct val="100000"/>
              </a:lnSpc>
              <a:spcBef>
                <a:spcPts val="2400"/>
              </a:spcBef>
              <a:spcAft>
                <a:spcPts val="2400"/>
              </a:spcAft>
              <a:buNone/>
            </a:pPr>
            <a:r>
              <a:rPr lang="en-US" sz="3200" b="1" dirty="0">
                <a:latin typeface="Futura Medium" panose="020B0602020204020303" pitchFamily="34" charset="-79"/>
                <a:cs typeface="Futura Medium" panose="020B0602020204020303" pitchFamily="34" charset="-79"/>
              </a:rPr>
              <a:t>"Exploring the Registrar's Office"</a:t>
            </a:r>
            <a:br>
              <a:rPr lang="en-US" sz="3200" dirty="0">
                <a:latin typeface="Futura Medium" panose="020B0602020204020303" pitchFamily="34" charset="-79"/>
                <a:cs typeface="Futura Medium" panose="020B0602020204020303" pitchFamily="34" charset="-79"/>
              </a:rPr>
            </a:br>
            <a:r>
              <a:rPr lang="en-US" sz="3200" dirty="0">
                <a:latin typeface="Futura Medium" panose="020B0602020204020303" pitchFamily="34" charset="-79"/>
                <a:cs typeface="Futura Medium" panose="020B0602020204020303" pitchFamily="34" charset="-79"/>
              </a:rPr>
              <a:t>	</a:t>
            </a:r>
            <a:r>
              <a:rPr lang="en-US" sz="2800" i="1" dirty="0">
                <a:latin typeface="Futura Medium" panose="020B0602020204020303" pitchFamily="34" charset="-79"/>
                <a:cs typeface="Futura Medium" panose="020B0602020204020303" pitchFamily="34" charset="-79"/>
              </a:rPr>
              <a:t>Mary Callahan</a:t>
            </a:r>
            <a:r>
              <a:rPr lang="en-US" sz="2800" dirty="0">
                <a:latin typeface="Futura Medium" panose="020B0602020204020303" pitchFamily="34" charset="-79"/>
                <a:cs typeface="Futura Medium" panose="020B0602020204020303" pitchFamily="34" charset="-79"/>
              </a:rPr>
              <a:t>, Registrar &amp; Senior Associate Dean</a:t>
            </a:r>
            <a:br>
              <a:rPr lang="en-US" sz="2800" dirty="0">
                <a:latin typeface="Futura Medium" panose="020B0602020204020303" pitchFamily="34" charset="-79"/>
                <a:cs typeface="Futura Medium" panose="020B0602020204020303" pitchFamily="34" charset="-79"/>
              </a:rPr>
            </a:br>
            <a:r>
              <a:rPr lang="en-US" sz="2800" dirty="0">
                <a:latin typeface="Futura Medium" panose="020B0602020204020303" pitchFamily="34" charset="-79"/>
                <a:cs typeface="Futura Medium" panose="020B0602020204020303" pitchFamily="34" charset="-79"/>
              </a:rPr>
              <a:t>	</a:t>
            </a:r>
            <a:r>
              <a:rPr lang="en-US" sz="2800" i="1" dirty="0">
                <a:latin typeface="Futura Medium" panose="020B0602020204020303" pitchFamily="34" charset="-79"/>
                <a:cs typeface="Futura Medium" panose="020B0602020204020303" pitchFamily="34" charset="-79"/>
              </a:rPr>
              <a:t>Brian Canavan</a:t>
            </a:r>
            <a:r>
              <a:rPr lang="en-US" sz="2800" dirty="0">
                <a:latin typeface="Futura Medium" panose="020B0602020204020303" pitchFamily="34" charset="-79"/>
                <a:cs typeface="Futura Medium" panose="020B0602020204020303" pitchFamily="34" charset="-79"/>
              </a:rPr>
              <a:t>, Sr. Associate Registrar</a:t>
            </a:r>
            <a:br>
              <a:rPr lang="en-US" sz="2800" dirty="0">
                <a:latin typeface="Futura Medium" panose="020B0602020204020303" pitchFamily="34" charset="-79"/>
                <a:cs typeface="Futura Medium" panose="020B0602020204020303" pitchFamily="34" charset="-79"/>
              </a:rPr>
            </a:br>
            <a:r>
              <a:rPr lang="en-US" sz="2800" dirty="0">
                <a:latin typeface="Futura Medium" panose="020B0602020204020303" pitchFamily="34" charset="-79"/>
                <a:cs typeface="Futura Medium" panose="020B0602020204020303" pitchFamily="34" charset="-79"/>
              </a:rPr>
              <a:t>	</a:t>
            </a:r>
            <a:r>
              <a:rPr lang="en-US" sz="2800" i="1" dirty="0">
                <a:latin typeface="Futura Medium" panose="020B0602020204020303" pitchFamily="34" charset="-79"/>
                <a:cs typeface="Futura Medium" panose="020B0602020204020303" pitchFamily="34" charset="-79"/>
              </a:rPr>
              <a:t>Kathleen MacArthur</a:t>
            </a:r>
            <a:r>
              <a:rPr lang="en-US" sz="2800" dirty="0">
                <a:latin typeface="Futura Medium" panose="020B0602020204020303" pitchFamily="34" charset="-79"/>
                <a:cs typeface="Futura Medium" panose="020B0602020204020303" pitchFamily="34" charset="-79"/>
              </a:rPr>
              <a:t>, Associate Dean for Curriculum &amp; Faculty</a:t>
            </a:r>
          </a:p>
          <a:p>
            <a:pPr marL="0" indent="0" defTabSz="457200">
              <a:lnSpc>
                <a:spcPct val="100000"/>
              </a:lnSpc>
              <a:spcBef>
                <a:spcPts val="1800"/>
              </a:spcBef>
              <a:spcAft>
                <a:spcPts val="300"/>
              </a:spcAft>
              <a:buNone/>
            </a:pPr>
            <a:r>
              <a:rPr lang="en-US" sz="3200" b="1" dirty="0">
                <a:latin typeface="Futura Medium" panose="020B0602020204020303" pitchFamily="34" charset="-79"/>
                <a:cs typeface="Futura Medium" panose="020B0602020204020303" pitchFamily="34" charset="-79"/>
              </a:rPr>
              <a:t>Refreshments </a:t>
            </a:r>
          </a:p>
          <a:p>
            <a:pPr marL="0" lvl="0" indent="0" defTabSz="457200">
              <a:lnSpc>
                <a:spcPct val="100000"/>
              </a:lnSpc>
              <a:spcBef>
                <a:spcPts val="0"/>
              </a:spcBef>
              <a:spcAft>
                <a:spcPts val="300"/>
              </a:spcAft>
              <a:buNone/>
            </a:pPr>
            <a:endParaRPr lang="en-US" sz="4400" dirty="0">
              <a:solidFill>
                <a:srgbClr val="A41F35"/>
              </a:solidFill>
            </a:endParaRPr>
          </a:p>
        </p:txBody>
      </p:sp>
      <p:sp>
        <p:nvSpPr>
          <p:cNvPr id="6" name="TextBox 5">
            <a:extLst>
              <a:ext uri="{FF2B5EF4-FFF2-40B4-BE49-F238E27FC236}">
                <a16:creationId xmlns:a16="http://schemas.microsoft.com/office/drawing/2014/main" id="{7237C156-AC3C-744B-9ACD-F15269EE7624}"/>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Agenda</a:t>
            </a:r>
            <a:endParaRPr lang="en-US" sz="3600" dirty="0">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id="{B2A4BE27-764A-1140-BFA9-939FC53D1204}"/>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2</a:t>
            </a:fld>
            <a:endParaRPr lang="en-US" sz="1000" dirty="0">
              <a:solidFill>
                <a:srgbClr val="000000"/>
              </a:solidFill>
              <a:latin typeface="+mn-lt"/>
            </a:endParaRPr>
          </a:p>
        </p:txBody>
      </p:sp>
    </p:spTree>
    <p:extLst>
      <p:ext uri="{BB962C8B-B14F-4D97-AF65-F5344CB8AC3E}">
        <p14:creationId xmlns:p14="http://schemas.microsoft.com/office/powerpoint/2010/main" val="26656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DA9A3779-7822-D448-B8EC-72A4F4EFD17D}"/>
              </a:ext>
            </a:extLst>
          </p:cNvPr>
          <p:cNvGraphicFramePr/>
          <p:nvPr>
            <p:extLst>
              <p:ext uri="{D42A27DB-BD31-4B8C-83A1-F6EECF244321}">
                <p14:modId xmlns:p14="http://schemas.microsoft.com/office/powerpoint/2010/main" val="1253933837"/>
              </p:ext>
            </p:extLst>
          </p:nvPr>
        </p:nvGraphicFramePr>
        <p:xfrm>
          <a:off x="877956" y="-591818"/>
          <a:ext cx="10436087" cy="572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4B56CB7-62C2-1646-B298-6C3C181DA76F}"/>
              </a:ext>
            </a:extLst>
          </p:cNvPr>
          <p:cNvSpPr txBox="1"/>
          <p:nvPr/>
        </p:nvSpPr>
        <p:spPr>
          <a:xfrm>
            <a:off x="3563687" y="3442409"/>
            <a:ext cx="2488458" cy="3000821"/>
          </a:xfrm>
          <a:prstGeom prst="rect">
            <a:avLst/>
          </a:prstGeom>
          <a:noFill/>
        </p:spPr>
        <p:txBody>
          <a:bodyPr wrap="square" rtlCol="0">
            <a:spAutoFit/>
          </a:bodyPr>
          <a:lstStyle/>
          <a:p>
            <a:pPr algn="ctr">
              <a:spcAft>
                <a:spcPts val="600"/>
              </a:spcAft>
            </a:pPr>
            <a:r>
              <a:rPr lang="en-US" sz="2400" b="1" dirty="0">
                <a:latin typeface="Futura Medium" panose="020B0602020204020303" pitchFamily="34" charset="-79"/>
                <a:cs typeface="Futura Medium" panose="020B0602020204020303" pitchFamily="34" charset="-79"/>
              </a:rPr>
              <a:t>July 2017 -</a:t>
            </a:r>
            <a:br>
              <a:rPr lang="en-US" sz="2400" b="1" dirty="0">
                <a:latin typeface="Futura Medium" panose="020B0602020204020303" pitchFamily="34" charset="-79"/>
                <a:cs typeface="Futura Medium" panose="020B0602020204020303" pitchFamily="34" charset="-79"/>
              </a:rPr>
            </a:br>
            <a:r>
              <a:rPr lang="en-US" sz="2400" b="1" dirty="0">
                <a:latin typeface="Futura Medium" panose="020B0602020204020303" pitchFamily="34" charset="-79"/>
                <a:cs typeface="Futura Medium" panose="020B0602020204020303" pitchFamily="34" charset="-79"/>
              </a:rPr>
              <a:t>March 2018</a:t>
            </a:r>
          </a:p>
          <a:p>
            <a:pPr algn="ctr"/>
            <a:endParaRPr lang="en-US" sz="2400" dirty="0">
              <a:latin typeface="Futura Medium" panose="020B0602020204020303" pitchFamily="34" charset="-79"/>
              <a:cs typeface="Futura Medium" panose="020B0602020204020303" pitchFamily="34" charset="-79"/>
            </a:endParaRPr>
          </a:p>
          <a:p>
            <a:pPr algn="ctr"/>
            <a:r>
              <a:rPr lang="en-US" sz="2800" dirty="0">
                <a:latin typeface="Futura Medium" panose="020B0602020204020303" pitchFamily="34" charset="-79"/>
                <a:cs typeface="Futura Medium" panose="020B0602020204020303" pitchFamily="34" charset="-79"/>
              </a:rPr>
              <a:t>Defining models for the future organization</a:t>
            </a:r>
          </a:p>
        </p:txBody>
      </p:sp>
      <p:sp>
        <p:nvSpPr>
          <p:cNvPr id="8" name="TextBox 7">
            <a:extLst>
              <a:ext uri="{FF2B5EF4-FFF2-40B4-BE49-F238E27FC236}">
                <a16:creationId xmlns:a16="http://schemas.microsoft.com/office/drawing/2014/main" id="{F29DF37F-7B82-AB48-A50D-341FC8CDD50F}"/>
              </a:ext>
            </a:extLst>
          </p:cNvPr>
          <p:cNvSpPr txBox="1"/>
          <p:nvPr/>
        </p:nvSpPr>
        <p:spPr>
          <a:xfrm>
            <a:off x="6458417" y="3442409"/>
            <a:ext cx="2410108" cy="2569934"/>
          </a:xfrm>
          <a:prstGeom prst="rect">
            <a:avLst/>
          </a:prstGeom>
          <a:noFill/>
        </p:spPr>
        <p:txBody>
          <a:bodyPr wrap="square" rtlCol="0">
            <a:spAutoFit/>
          </a:bodyPr>
          <a:lstStyle/>
          <a:p>
            <a:pPr algn="ctr">
              <a:spcAft>
                <a:spcPts val="600"/>
              </a:spcAft>
            </a:pPr>
            <a:r>
              <a:rPr lang="en-US" sz="2400" b="1" dirty="0">
                <a:latin typeface="Futura Medium" panose="020B0602020204020303" pitchFamily="34" charset="-79"/>
                <a:cs typeface="Futura Medium" panose="020B0602020204020303" pitchFamily="34" charset="-79"/>
              </a:rPr>
              <a:t>March 2018 - Jan 2019</a:t>
            </a:r>
          </a:p>
          <a:p>
            <a:pPr algn="ctr"/>
            <a:endParaRPr lang="en-US" sz="2400" dirty="0">
              <a:latin typeface="Futura Medium" panose="020B0602020204020303" pitchFamily="34" charset="-79"/>
              <a:cs typeface="Futura Medium" panose="020B0602020204020303" pitchFamily="34" charset="-79"/>
            </a:endParaRPr>
          </a:p>
          <a:p>
            <a:pPr algn="ctr"/>
            <a:r>
              <a:rPr lang="en-US" sz="2800" dirty="0">
                <a:latin typeface="Futura Medium" panose="020B0602020204020303" pitchFamily="34" charset="-79"/>
                <a:cs typeface="Futura Medium" panose="020B0602020204020303" pitchFamily="34" charset="-79"/>
              </a:rPr>
              <a:t>Living in the new org and adjusting</a:t>
            </a:r>
          </a:p>
        </p:txBody>
      </p:sp>
      <p:sp>
        <p:nvSpPr>
          <p:cNvPr id="9" name="TextBox 8">
            <a:extLst>
              <a:ext uri="{FF2B5EF4-FFF2-40B4-BE49-F238E27FC236}">
                <a16:creationId xmlns:a16="http://schemas.microsoft.com/office/drawing/2014/main" id="{B9D7C0C8-943A-A049-B4E5-B1C15F184BC2}"/>
              </a:ext>
            </a:extLst>
          </p:cNvPr>
          <p:cNvSpPr txBox="1"/>
          <p:nvPr/>
        </p:nvSpPr>
        <p:spPr>
          <a:xfrm>
            <a:off x="873193" y="3429000"/>
            <a:ext cx="2410108" cy="2569934"/>
          </a:xfrm>
          <a:prstGeom prst="rect">
            <a:avLst/>
          </a:prstGeom>
          <a:noFill/>
        </p:spPr>
        <p:txBody>
          <a:bodyPr wrap="square" rtlCol="0">
            <a:spAutoFit/>
          </a:bodyPr>
          <a:lstStyle/>
          <a:p>
            <a:pPr algn="ctr">
              <a:spcAft>
                <a:spcPts val="600"/>
              </a:spcAft>
            </a:pPr>
            <a:r>
              <a:rPr lang="en-US" sz="2400" b="1" dirty="0">
                <a:latin typeface="Futura Medium" panose="020B0602020204020303" pitchFamily="34" charset="-79"/>
                <a:cs typeface="Futura Medium" panose="020B0602020204020303" pitchFamily="34" charset="-79"/>
              </a:rPr>
              <a:t>April </a:t>
            </a:r>
            <a:br>
              <a:rPr lang="en-US" sz="2400" b="1" dirty="0">
                <a:latin typeface="Futura Medium" panose="020B0602020204020303" pitchFamily="34" charset="-79"/>
                <a:cs typeface="Futura Medium" panose="020B0602020204020303" pitchFamily="34" charset="-79"/>
              </a:rPr>
            </a:br>
            <a:r>
              <a:rPr lang="en-US" sz="2400" b="1" dirty="0">
                <a:latin typeface="Futura Medium" panose="020B0602020204020303" pitchFamily="34" charset="-79"/>
                <a:cs typeface="Futura Medium" panose="020B0602020204020303" pitchFamily="34" charset="-79"/>
              </a:rPr>
              <a:t>2017</a:t>
            </a:r>
          </a:p>
          <a:p>
            <a:pPr algn="ctr"/>
            <a:endParaRPr lang="en-US" sz="2400" dirty="0">
              <a:latin typeface="Futura Medium" panose="020B0602020204020303" pitchFamily="34" charset="-79"/>
              <a:cs typeface="Futura Medium" panose="020B0602020204020303" pitchFamily="34" charset="-79"/>
            </a:endParaRPr>
          </a:p>
          <a:p>
            <a:pPr algn="ctr"/>
            <a:r>
              <a:rPr lang="en-US" sz="2800" dirty="0">
                <a:latin typeface="Futura Medium" panose="020B0602020204020303" pitchFamily="34" charset="-79"/>
                <a:cs typeface="Futura Medium" panose="020B0602020204020303" pitchFamily="34" charset="-79"/>
              </a:rPr>
              <a:t>DUE+ODGE come together</a:t>
            </a:r>
          </a:p>
        </p:txBody>
      </p:sp>
      <p:sp>
        <p:nvSpPr>
          <p:cNvPr id="11" name="TextBox 10">
            <a:extLst>
              <a:ext uri="{FF2B5EF4-FFF2-40B4-BE49-F238E27FC236}">
                <a16:creationId xmlns:a16="http://schemas.microsoft.com/office/drawing/2014/main" id="{35FB5E35-4855-CC4A-A807-AABC571FB457}"/>
              </a:ext>
            </a:extLst>
          </p:cNvPr>
          <p:cNvSpPr txBox="1"/>
          <p:nvPr/>
        </p:nvSpPr>
        <p:spPr>
          <a:xfrm>
            <a:off x="9393556" y="3429000"/>
            <a:ext cx="2200592" cy="2646878"/>
          </a:xfrm>
          <a:prstGeom prst="rect">
            <a:avLst/>
          </a:prstGeom>
          <a:noFill/>
        </p:spPr>
        <p:txBody>
          <a:bodyPr wrap="square" rtlCol="0">
            <a:spAutoFit/>
          </a:bodyPr>
          <a:lstStyle/>
          <a:p>
            <a:pPr algn="ctr">
              <a:spcAft>
                <a:spcPts val="600"/>
              </a:spcAft>
            </a:pPr>
            <a:r>
              <a:rPr lang="en-US" sz="2400" b="1" dirty="0">
                <a:latin typeface="Futura Medium" panose="020B0602020204020303" pitchFamily="34" charset="-79"/>
                <a:cs typeface="Futura Medium" panose="020B0602020204020303" pitchFamily="34" charset="-79"/>
              </a:rPr>
              <a:t>Jan 2019 -Present</a:t>
            </a:r>
          </a:p>
          <a:p>
            <a:pPr algn="ctr">
              <a:spcAft>
                <a:spcPts val="600"/>
              </a:spcAft>
            </a:pPr>
            <a:endParaRPr lang="en-US" sz="2400" dirty="0">
              <a:latin typeface="Futura Medium" panose="020B0602020204020303" pitchFamily="34" charset="-79"/>
              <a:cs typeface="Futura Medium" panose="020B0602020204020303" pitchFamily="34" charset="-79"/>
            </a:endParaRPr>
          </a:p>
          <a:p>
            <a:pPr algn="ctr">
              <a:spcAft>
                <a:spcPts val="600"/>
              </a:spcAft>
            </a:pPr>
            <a:r>
              <a:rPr lang="en-US" sz="2800" dirty="0">
                <a:latin typeface="Futura Medium" panose="020B0602020204020303" pitchFamily="34" charset="-79"/>
                <a:cs typeface="Futura Medium" panose="020B0602020204020303" pitchFamily="34" charset="-79"/>
              </a:rPr>
              <a:t>Office-based strategies</a:t>
            </a:r>
          </a:p>
        </p:txBody>
      </p:sp>
      <p:sp>
        <p:nvSpPr>
          <p:cNvPr id="12" name="TextBox 11">
            <a:extLst>
              <a:ext uri="{FF2B5EF4-FFF2-40B4-BE49-F238E27FC236}">
                <a16:creationId xmlns:a16="http://schemas.microsoft.com/office/drawing/2014/main" id="{0B29CA8D-9A47-FA43-A13A-C0DF0842AE7E}"/>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Amazing progress in 18-months</a:t>
            </a:r>
            <a:endParaRPr lang="en-US" sz="3600" dirty="0">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168C5D72-7EC2-AD40-B356-2BE611BD7E78}"/>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3</a:t>
            </a:fld>
            <a:endParaRPr lang="en-US" sz="1000" dirty="0">
              <a:solidFill>
                <a:srgbClr val="000000"/>
              </a:solidFill>
              <a:latin typeface="+mn-lt"/>
            </a:endParaRPr>
          </a:p>
        </p:txBody>
      </p:sp>
    </p:spTree>
    <p:extLst>
      <p:ext uri="{BB962C8B-B14F-4D97-AF65-F5344CB8AC3E}">
        <p14:creationId xmlns:p14="http://schemas.microsoft.com/office/powerpoint/2010/main" val="41655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EE5B8-8E22-3D45-978D-6A13BA0828E2}"/>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B29CA8D-9A47-FA43-A13A-C0DF0842AE7E}"/>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chemeClr val="bg1"/>
                </a:solidFill>
                <a:latin typeface="Futura Medium" panose="020B0602020204020303" pitchFamily="34" charset="-79"/>
                <a:cs typeface="Futura Medium" panose="020B0602020204020303" pitchFamily="34" charset="-79"/>
              </a:rPr>
              <a:t>Finding balance</a:t>
            </a:r>
            <a:endParaRPr lang="en-US" sz="3600" dirty="0">
              <a:solidFill>
                <a:schemeClr val="bg1"/>
              </a:solidFill>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168C5D72-7EC2-AD40-B356-2BE611BD7E78}"/>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4</a:t>
            </a:fld>
            <a:endParaRPr lang="en-US" sz="1000" dirty="0">
              <a:solidFill>
                <a:srgbClr val="000000"/>
              </a:solidFill>
              <a:latin typeface="+mn-lt"/>
            </a:endParaRPr>
          </a:p>
        </p:txBody>
      </p:sp>
      <p:sp>
        <p:nvSpPr>
          <p:cNvPr id="16" name="Text Placeholder 1">
            <a:extLst>
              <a:ext uri="{FF2B5EF4-FFF2-40B4-BE49-F238E27FC236}">
                <a16:creationId xmlns:a16="http://schemas.microsoft.com/office/drawing/2014/main" id="{36DA0A85-C8F8-9349-BC1F-02D51F17D464}"/>
              </a:ext>
            </a:extLst>
          </p:cNvPr>
          <p:cNvSpPr>
            <a:spLocks noGrp="1"/>
          </p:cNvSpPr>
          <p:nvPr/>
        </p:nvSpPr>
        <p:spPr>
          <a:xfrm>
            <a:off x="352926" y="3286513"/>
            <a:ext cx="4722657" cy="30286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600" kern="1200">
                <a:solidFill>
                  <a:schemeClr val="tx1"/>
                </a:solidFill>
                <a:latin typeface="+mn-lt"/>
                <a:ea typeface="+mn-ea"/>
                <a:cs typeface="+mn-cs"/>
              </a:defRPr>
            </a:lvl1pPr>
            <a:lvl2pPr marL="398463" indent="-236538" algn="l" defTabSz="685800" rtl="0" eaLnBrk="1" latinLnBrk="0" hangingPunct="1">
              <a:lnSpc>
                <a:spcPct val="90000"/>
              </a:lnSpc>
              <a:spcBef>
                <a:spcPts val="375"/>
              </a:spcBef>
              <a:buSzPct val="90000"/>
              <a:buFont typeface="Symbol" pitchFamily="18" charset="2"/>
              <a:buChar char=""/>
              <a:defRPr sz="2400" kern="1200">
                <a:solidFill>
                  <a:schemeClr val="tx1"/>
                </a:solidFill>
                <a:latin typeface="+mn-lt"/>
                <a:ea typeface="+mn-ea"/>
                <a:cs typeface="+mn-cs"/>
              </a:defRPr>
            </a:lvl2pPr>
            <a:lvl3pPr marL="746125" indent="-228600" algn="l" defTabSz="685800" rtl="0" eaLnBrk="1" latinLnBrk="0" hangingPunct="1">
              <a:lnSpc>
                <a:spcPct val="90000"/>
              </a:lnSpc>
              <a:spcBef>
                <a:spcPts val="375"/>
              </a:spcBef>
              <a:buFont typeface="Calibri" pitchFamily="34" charset="0"/>
              <a:buChar char="–"/>
              <a:defRPr sz="1500" kern="1200">
                <a:solidFill>
                  <a:schemeClr val="tx1"/>
                </a:solidFill>
                <a:latin typeface="+mn-lt"/>
                <a:ea typeface="+mn-ea"/>
                <a:cs typeface="+mn-cs"/>
              </a:defRPr>
            </a:lvl3pPr>
            <a:lvl4pPr marL="1201738" indent="-22860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484313" indent="-173038"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Bef>
                <a:spcPts val="1200"/>
              </a:spcBef>
              <a:spcAft>
                <a:spcPts val="1800"/>
              </a:spcAft>
            </a:pPr>
            <a:r>
              <a:rPr lang="en-US" sz="2800" dirty="0">
                <a:solidFill>
                  <a:schemeClr val="bg1"/>
                </a:solidFill>
                <a:latin typeface="Futura Medium" panose="020B0602020204020303" pitchFamily="34" charset="-79"/>
                <a:cs typeface="Futura Medium" panose="020B0602020204020303" pitchFamily="34" charset="-79"/>
              </a:rPr>
              <a:t>We have 40+ priorities</a:t>
            </a:r>
          </a:p>
          <a:p>
            <a:pPr>
              <a:spcBef>
                <a:spcPts val="1200"/>
              </a:spcBef>
              <a:spcAft>
                <a:spcPts val="1800"/>
              </a:spcAft>
            </a:pPr>
            <a:r>
              <a:rPr lang="en-US" sz="2800" dirty="0">
                <a:solidFill>
                  <a:schemeClr val="bg1"/>
                </a:solidFill>
                <a:latin typeface="Futura Medium" panose="020B0602020204020303" pitchFamily="34" charset="-79"/>
                <a:cs typeface="Futura Medium" panose="020B0602020204020303" pitchFamily="34" charset="-79"/>
              </a:rPr>
              <a:t>We respond to daily</a:t>
            </a:r>
            <a:br>
              <a:rPr lang="en-US" sz="2800" dirty="0">
                <a:solidFill>
                  <a:schemeClr val="bg1"/>
                </a:solidFill>
                <a:latin typeface="Futura Medium" panose="020B0602020204020303" pitchFamily="34" charset="-79"/>
                <a:cs typeface="Futura Medium" panose="020B0602020204020303" pitchFamily="34" charset="-79"/>
              </a:rPr>
            </a:br>
            <a:r>
              <a:rPr lang="en-US" sz="2800" dirty="0">
                <a:solidFill>
                  <a:schemeClr val="bg1"/>
                </a:solidFill>
                <a:latin typeface="Futura Medium" panose="020B0602020204020303" pitchFamily="34" charset="-79"/>
                <a:cs typeface="Futura Medium" panose="020B0602020204020303" pitchFamily="34" charset="-79"/>
              </a:rPr>
              <a:t>needs and challenges</a:t>
            </a:r>
            <a:br>
              <a:rPr lang="en-US" sz="2800" dirty="0">
                <a:solidFill>
                  <a:schemeClr val="bg1"/>
                </a:solidFill>
                <a:latin typeface="Futura Medium" panose="020B0602020204020303" pitchFamily="34" charset="-79"/>
                <a:cs typeface="Futura Medium" panose="020B0602020204020303" pitchFamily="34" charset="-79"/>
              </a:rPr>
            </a:br>
            <a:r>
              <a:rPr lang="en-US" sz="2800" dirty="0">
                <a:solidFill>
                  <a:schemeClr val="bg1"/>
                </a:solidFill>
                <a:latin typeface="Futura Medium" panose="020B0602020204020303" pitchFamily="34" charset="-79"/>
                <a:cs typeface="Futura Medium" panose="020B0602020204020303" pitchFamily="34" charset="-79"/>
              </a:rPr>
              <a:t>at work and at home</a:t>
            </a:r>
          </a:p>
          <a:p>
            <a:pPr>
              <a:spcBef>
                <a:spcPts val="1200"/>
              </a:spcBef>
              <a:spcAft>
                <a:spcPts val="1800"/>
              </a:spcAft>
            </a:pPr>
            <a:r>
              <a:rPr lang="en-US" sz="2800" dirty="0">
                <a:solidFill>
                  <a:schemeClr val="bg1"/>
                </a:solidFill>
                <a:latin typeface="Futura Medium" panose="020B0602020204020303" pitchFamily="34" charset="-79"/>
                <a:cs typeface="Futura Medium" panose="020B0602020204020303" pitchFamily="34" charset="-79"/>
              </a:rPr>
              <a:t>It can sometimes feel</a:t>
            </a:r>
            <a:br>
              <a:rPr lang="en-US" sz="2800" dirty="0">
                <a:solidFill>
                  <a:schemeClr val="bg1"/>
                </a:solidFill>
                <a:latin typeface="Futura Medium" panose="020B0602020204020303" pitchFamily="34" charset="-79"/>
                <a:cs typeface="Futura Medium" panose="020B0602020204020303" pitchFamily="34" charset="-79"/>
              </a:rPr>
            </a:br>
            <a:r>
              <a:rPr lang="en-US" sz="2800" dirty="0">
                <a:solidFill>
                  <a:schemeClr val="bg1"/>
                </a:solidFill>
                <a:latin typeface="Futura Medium" panose="020B0602020204020303" pitchFamily="34" charset="-79"/>
                <a:cs typeface="Futura Medium" panose="020B0602020204020303" pitchFamily="34" charset="-79"/>
              </a:rPr>
              <a:t>overwhelming</a:t>
            </a:r>
          </a:p>
        </p:txBody>
      </p:sp>
      <p:sp>
        <p:nvSpPr>
          <p:cNvPr id="7" name="Text Placeholder 1">
            <a:extLst>
              <a:ext uri="{FF2B5EF4-FFF2-40B4-BE49-F238E27FC236}">
                <a16:creationId xmlns:a16="http://schemas.microsoft.com/office/drawing/2014/main" id="{99F7D710-11F2-4B4F-9D2D-3C8A99F3EEE1}"/>
              </a:ext>
            </a:extLst>
          </p:cNvPr>
          <p:cNvSpPr>
            <a:spLocks noGrp="1"/>
          </p:cNvSpPr>
          <p:nvPr/>
        </p:nvSpPr>
        <p:spPr>
          <a:xfrm>
            <a:off x="7535121" y="342821"/>
            <a:ext cx="4303953" cy="5758773"/>
          </a:xfrm>
          <a:prstGeom prst="rect">
            <a:avLst/>
          </a:prstGeom>
        </p:spPr>
        <p:txBody>
          <a:bodyPr vert="horz" wrap="square" lIns="0" tIns="45720" rIns="0" bIns="45720" rtlCol="0">
            <a:noAutofit/>
          </a:bodyPr>
          <a:lstStyle>
            <a:lvl1pPr marL="171450" indent="-171450" algn="l" defTabSz="685800" rtl="0" eaLnBrk="1" latinLnBrk="0" hangingPunct="1">
              <a:lnSpc>
                <a:spcPct val="90000"/>
              </a:lnSpc>
              <a:spcBef>
                <a:spcPts val="750"/>
              </a:spcBef>
              <a:buFont typeface="Arial"/>
              <a:buChar char="•"/>
              <a:defRPr sz="2600" kern="1200">
                <a:solidFill>
                  <a:schemeClr val="tx1"/>
                </a:solidFill>
                <a:latin typeface="+mn-lt"/>
                <a:ea typeface="+mn-ea"/>
                <a:cs typeface="+mn-cs"/>
              </a:defRPr>
            </a:lvl1pPr>
            <a:lvl2pPr marL="398463" indent="-236538" algn="l" defTabSz="685800" rtl="0" eaLnBrk="1" latinLnBrk="0" hangingPunct="1">
              <a:lnSpc>
                <a:spcPct val="90000"/>
              </a:lnSpc>
              <a:spcBef>
                <a:spcPts val="375"/>
              </a:spcBef>
              <a:buSzPct val="90000"/>
              <a:buFont typeface="Symbol" pitchFamily="18" charset="2"/>
              <a:buChar char=""/>
              <a:defRPr sz="2400" kern="1200">
                <a:solidFill>
                  <a:schemeClr val="tx1"/>
                </a:solidFill>
                <a:latin typeface="+mn-lt"/>
                <a:ea typeface="+mn-ea"/>
                <a:cs typeface="+mn-cs"/>
              </a:defRPr>
            </a:lvl2pPr>
            <a:lvl3pPr marL="746125" indent="-228600" algn="l" defTabSz="685800" rtl="0" eaLnBrk="1" latinLnBrk="0" hangingPunct="1">
              <a:lnSpc>
                <a:spcPct val="90000"/>
              </a:lnSpc>
              <a:spcBef>
                <a:spcPts val="375"/>
              </a:spcBef>
              <a:buFont typeface="Calibri" pitchFamily="34" charset="0"/>
              <a:buChar char="–"/>
              <a:defRPr sz="1500" kern="1200">
                <a:solidFill>
                  <a:schemeClr val="tx1"/>
                </a:solidFill>
                <a:latin typeface="+mn-lt"/>
                <a:ea typeface="+mn-ea"/>
                <a:cs typeface="+mn-cs"/>
              </a:defRPr>
            </a:lvl3pPr>
            <a:lvl4pPr marL="1201738" indent="-22860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484313" indent="-173038"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1">
              <a:spcBef>
                <a:spcPts val="0"/>
              </a:spcBef>
            </a:pPr>
            <a:r>
              <a:rPr lang="en-US" sz="2800" dirty="0">
                <a:solidFill>
                  <a:prstClr val="white"/>
                </a:solidFill>
                <a:latin typeface="Futura Medium" panose="020B0602020204020303" pitchFamily="34" charset="-79"/>
                <a:cs typeface="Futura Medium" panose="020B0602020204020303" pitchFamily="34" charset="-79"/>
              </a:rPr>
              <a:t>Embed ongoing prioritization into the OVC culture</a:t>
            </a:r>
            <a:endParaRPr lang="en-US" sz="2800" dirty="0">
              <a:solidFill>
                <a:schemeClr val="bg1"/>
              </a:solidFill>
              <a:latin typeface="Futura Medium" panose="020B0602020204020303" pitchFamily="34" charset="-79"/>
              <a:cs typeface="Futura Medium" panose="020B0602020204020303" pitchFamily="34" charset="-79"/>
            </a:endParaRPr>
          </a:p>
          <a:p>
            <a:pPr lvl="1">
              <a:spcBef>
                <a:spcPts val="0"/>
              </a:spcBef>
            </a:pPr>
            <a:endParaRPr lang="en-US" sz="2800" dirty="0">
              <a:solidFill>
                <a:schemeClr val="bg1"/>
              </a:solidFill>
              <a:latin typeface="Futura Medium" panose="020B0602020204020303" pitchFamily="34" charset="-79"/>
              <a:cs typeface="Futura Medium" panose="020B0602020204020303" pitchFamily="34" charset="-79"/>
            </a:endParaRPr>
          </a:p>
          <a:p>
            <a:pPr lvl="1">
              <a:spcBef>
                <a:spcPts val="0"/>
              </a:spcBef>
            </a:pPr>
            <a:r>
              <a:rPr lang="en-US" sz="2800" dirty="0">
                <a:solidFill>
                  <a:schemeClr val="bg1"/>
                </a:solidFill>
                <a:latin typeface="Futura Medium" panose="020B0602020204020303" pitchFamily="34" charset="-79"/>
                <a:cs typeface="Futura Medium" panose="020B0602020204020303" pitchFamily="34" charset="-79"/>
              </a:rPr>
              <a:t>Create space for people to breathe, achieve better work-life integration and attend to wellness</a:t>
            </a:r>
            <a:br>
              <a:rPr lang="en-US" sz="2800" dirty="0">
                <a:solidFill>
                  <a:schemeClr val="bg1"/>
                </a:solidFill>
                <a:latin typeface="Futura Medium" panose="020B0602020204020303" pitchFamily="34" charset="-79"/>
                <a:cs typeface="Futura Medium" panose="020B0602020204020303" pitchFamily="34" charset="-79"/>
              </a:rPr>
            </a:br>
            <a:endParaRPr lang="en-US" sz="2800" dirty="0">
              <a:solidFill>
                <a:schemeClr val="bg1"/>
              </a:solidFill>
              <a:latin typeface="Futura Medium" panose="020B0602020204020303" pitchFamily="34" charset="-79"/>
              <a:cs typeface="Futura Medium" panose="020B0602020204020303" pitchFamily="34" charset="-79"/>
            </a:endParaRPr>
          </a:p>
          <a:p>
            <a:pPr lvl="1">
              <a:spcBef>
                <a:spcPts val="0"/>
              </a:spcBef>
            </a:pPr>
            <a:r>
              <a:rPr lang="en-US" sz="2800" dirty="0">
                <a:solidFill>
                  <a:schemeClr val="bg1"/>
                </a:solidFill>
                <a:latin typeface="Futura Medium" panose="020B0602020204020303" pitchFamily="34" charset="-79"/>
                <a:cs typeface="Futura Medium" panose="020B0602020204020303" pitchFamily="34" charset="-79"/>
              </a:rPr>
              <a:t>Free up capacity to focus on strategic priorities</a:t>
            </a:r>
            <a:br>
              <a:rPr lang="en-US" sz="2800" dirty="0">
                <a:solidFill>
                  <a:schemeClr val="bg1"/>
                </a:solidFill>
                <a:latin typeface="Futura Medium" panose="020B0602020204020303" pitchFamily="34" charset="-79"/>
                <a:cs typeface="Futura Medium" panose="020B0602020204020303" pitchFamily="34" charset="-79"/>
              </a:rPr>
            </a:br>
            <a:endParaRPr lang="en-US" sz="2800" dirty="0">
              <a:solidFill>
                <a:schemeClr val="bg1"/>
              </a:solidFill>
              <a:latin typeface="Futura Medium" panose="020B0602020204020303" pitchFamily="34" charset="-79"/>
              <a:cs typeface="Futura Medium" panose="020B0602020204020303" pitchFamily="34" charset="-79"/>
            </a:endParaRPr>
          </a:p>
          <a:p>
            <a:pPr lvl="1">
              <a:spcBef>
                <a:spcPts val="0"/>
              </a:spcBef>
            </a:pPr>
            <a:r>
              <a:rPr lang="en-US" sz="2800" dirty="0">
                <a:solidFill>
                  <a:schemeClr val="bg1"/>
                </a:solidFill>
                <a:latin typeface="Futura Medium" panose="020B0602020204020303" pitchFamily="34" charset="-79"/>
                <a:cs typeface="Futura Medium" panose="020B0602020204020303" pitchFamily="34" charset="-79"/>
              </a:rPr>
              <a:t>Identify ways to streamline processes</a:t>
            </a:r>
          </a:p>
          <a:p>
            <a:pPr marL="0" indent="0">
              <a:spcBef>
                <a:spcPts val="1200"/>
              </a:spcBef>
              <a:spcAft>
                <a:spcPts val="1800"/>
              </a:spcAft>
              <a:buNone/>
            </a:pPr>
            <a:endParaRPr lang="en-US" sz="240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7059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B29CA8D-9A47-FA43-A13A-C0DF0842AE7E}"/>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Where we want to go</a:t>
            </a:r>
            <a:endParaRPr lang="en-US" sz="3600" dirty="0">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168C5D72-7EC2-AD40-B356-2BE611BD7E78}"/>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5</a:t>
            </a:fld>
            <a:endParaRPr lang="en-US" sz="1000" dirty="0">
              <a:solidFill>
                <a:srgbClr val="000000"/>
              </a:solidFill>
              <a:latin typeface="+mn-lt"/>
            </a:endParaRPr>
          </a:p>
        </p:txBody>
      </p:sp>
      <p:sp>
        <p:nvSpPr>
          <p:cNvPr id="15" name="Text Placeholder 1">
            <a:extLst>
              <a:ext uri="{FF2B5EF4-FFF2-40B4-BE49-F238E27FC236}">
                <a16:creationId xmlns:a16="http://schemas.microsoft.com/office/drawing/2014/main" id="{F73232F8-B2C7-5E45-BD84-A02B91287320}"/>
              </a:ext>
            </a:extLst>
          </p:cNvPr>
          <p:cNvSpPr>
            <a:spLocks noGrp="1"/>
          </p:cNvSpPr>
          <p:nvPr/>
        </p:nvSpPr>
        <p:spPr>
          <a:xfrm>
            <a:off x="381123" y="1209880"/>
            <a:ext cx="11429755" cy="498771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600" kern="1200">
                <a:solidFill>
                  <a:schemeClr val="tx1"/>
                </a:solidFill>
                <a:latin typeface="+mn-lt"/>
                <a:ea typeface="+mn-ea"/>
                <a:cs typeface="+mn-cs"/>
              </a:defRPr>
            </a:lvl1pPr>
            <a:lvl2pPr marL="398463" indent="-236538" algn="l" defTabSz="685800" rtl="0" eaLnBrk="1" latinLnBrk="0" hangingPunct="1">
              <a:lnSpc>
                <a:spcPct val="90000"/>
              </a:lnSpc>
              <a:spcBef>
                <a:spcPts val="375"/>
              </a:spcBef>
              <a:buSzPct val="90000"/>
              <a:buFont typeface="Symbol" pitchFamily="18" charset="2"/>
              <a:buChar char=""/>
              <a:defRPr sz="2400" kern="1200">
                <a:solidFill>
                  <a:schemeClr val="tx1"/>
                </a:solidFill>
                <a:latin typeface="+mn-lt"/>
                <a:ea typeface="+mn-ea"/>
                <a:cs typeface="+mn-cs"/>
              </a:defRPr>
            </a:lvl2pPr>
            <a:lvl3pPr marL="746125" indent="-228600" algn="l" defTabSz="685800" rtl="0" eaLnBrk="1" latinLnBrk="0" hangingPunct="1">
              <a:lnSpc>
                <a:spcPct val="90000"/>
              </a:lnSpc>
              <a:spcBef>
                <a:spcPts val="375"/>
              </a:spcBef>
              <a:buFont typeface="Calibri" pitchFamily="34" charset="0"/>
              <a:buChar char="–"/>
              <a:defRPr sz="1500" kern="1200">
                <a:solidFill>
                  <a:schemeClr val="tx1"/>
                </a:solidFill>
                <a:latin typeface="+mn-lt"/>
                <a:ea typeface="+mn-ea"/>
                <a:cs typeface="+mn-cs"/>
              </a:defRPr>
            </a:lvl3pPr>
            <a:lvl4pPr marL="1201738" indent="-22860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484313" indent="-173038"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Bef>
                <a:spcPts val="2550"/>
              </a:spcBef>
              <a:spcAft>
                <a:spcPts val="1800"/>
              </a:spcAft>
            </a:pPr>
            <a:r>
              <a:rPr lang="en-US" sz="2800" b="1" dirty="0">
                <a:latin typeface="Futura Medium" panose="020B0602020204020303" pitchFamily="34" charset="-79"/>
                <a:cs typeface="Futura Medium" panose="020B0602020204020303" pitchFamily="34" charset="-79"/>
              </a:rPr>
              <a:t>Everyone</a:t>
            </a:r>
            <a:r>
              <a:rPr lang="en-US" sz="2800" dirty="0">
                <a:latin typeface="Futura Medium" panose="020B0602020204020303" pitchFamily="34" charset="-79"/>
                <a:cs typeface="Futura Medium" panose="020B0602020204020303" pitchFamily="34" charset="-79"/>
              </a:rPr>
              <a:t> feels that their work is important and valued. </a:t>
            </a:r>
          </a:p>
          <a:p>
            <a:pPr>
              <a:lnSpc>
                <a:spcPct val="100000"/>
              </a:lnSpc>
              <a:spcBef>
                <a:spcPts val="1950"/>
              </a:spcBef>
              <a:spcAft>
                <a:spcPts val="1800"/>
              </a:spcAft>
            </a:pPr>
            <a:r>
              <a:rPr lang="en-US" sz="2800" b="1" dirty="0">
                <a:latin typeface="Futura Medium" panose="020B0602020204020303" pitchFamily="34" charset="-79"/>
                <a:cs typeface="Futura Medium" panose="020B0602020204020303" pitchFamily="34" charset="-79"/>
              </a:rPr>
              <a:t>Everyone</a:t>
            </a:r>
            <a:r>
              <a:rPr lang="en-US" sz="2800" dirty="0">
                <a:latin typeface="Futura Medium" panose="020B0602020204020303" pitchFamily="34" charset="-79"/>
                <a:cs typeface="Futura Medium" panose="020B0602020204020303" pitchFamily="34" charset="-79"/>
              </a:rPr>
              <a:t> understands the bigger picture and how their work</a:t>
            </a:r>
            <a:br>
              <a:rPr lang="en-US" sz="2800" dirty="0">
                <a:latin typeface="Futura Medium" panose="020B0602020204020303" pitchFamily="34" charset="-79"/>
                <a:cs typeface="Futura Medium" panose="020B0602020204020303" pitchFamily="34" charset="-79"/>
              </a:rPr>
            </a:br>
            <a:r>
              <a:rPr lang="en-US" sz="2800" dirty="0">
                <a:latin typeface="Futura Medium" panose="020B0602020204020303" pitchFamily="34" charset="-79"/>
                <a:cs typeface="Futura Medium" panose="020B0602020204020303" pitchFamily="34" charset="-79"/>
              </a:rPr>
              <a:t>fits with their local office and/or OVC mission.</a:t>
            </a:r>
          </a:p>
          <a:p>
            <a:pPr>
              <a:lnSpc>
                <a:spcPct val="100000"/>
              </a:lnSpc>
              <a:spcBef>
                <a:spcPts val="1950"/>
              </a:spcBef>
              <a:spcAft>
                <a:spcPts val="1800"/>
              </a:spcAft>
            </a:pPr>
            <a:r>
              <a:rPr lang="en-US" sz="2800" b="1" dirty="0">
                <a:solidFill>
                  <a:prstClr val="black"/>
                </a:solidFill>
                <a:latin typeface="Futura Medium" panose="020B0602020204020303" pitchFamily="34" charset="-79"/>
                <a:ea typeface="Calibri" panose="020F0502020204030204" pitchFamily="34" charset="0"/>
                <a:cs typeface="Futura Medium" panose="020B0602020204020303" pitchFamily="34" charset="-79"/>
              </a:rPr>
              <a:t>Everyone </a:t>
            </a:r>
            <a:r>
              <a:rPr lang="en-US" sz="2800" dirty="0">
                <a:solidFill>
                  <a:prstClr val="black"/>
                </a:solidFill>
                <a:latin typeface="Futura Medium" panose="020B0602020204020303" pitchFamily="34" charset="-79"/>
                <a:ea typeface="Calibri" panose="020F0502020204030204" pitchFamily="34" charset="0"/>
                <a:cs typeface="Futura Medium" panose="020B0602020204020303" pitchFamily="34" charset="-79"/>
              </a:rPr>
              <a:t>feels prepared for the work ahead—knowing that our students, pedagogy, and institution continue to change and evolve.</a:t>
            </a:r>
            <a:endParaRPr lang="en-US" sz="2800" dirty="0">
              <a:latin typeface="Futura Medium" panose="020B0602020204020303" pitchFamily="34" charset="-79"/>
              <a:cs typeface="Futura Medium" panose="020B0602020204020303" pitchFamily="34" charset="-79"/>
            </a:endParaRPr>
          </a:p>
          <a:p>
            <a:pPr>
              <a:spcBef>
                <a:spcPts val="1350"/>
              </a:spcBef>
              <a:spcAft>
                <a:spcPts val="600"/>
              </a:spcAft>
            </a:pPr>
            <a:r>
              <a:rPr lang="en-US" sz="2800" b="1" dirty="0">
                <a:latin typeface="Futura Medium" panose="020B0602020204020303" pitchFamily="34" charset="-79"/>
                <a:cs typeface="Futura Medium" panose="020B0602020204020303" pitchFamily="34" charset="-79"/>
              </a:rPr>
              <a:t>Everyone</a:t>
            </a:r>
            <a:r>
              <a:rPr lang="en-US" sz="2800" dirty="0">
                <a:latin typeface="Futura Medium" panose="020B0602020204020303" pitchFamily="34" charset="-79"/>
                <a:cs typeface="Futura Medium" panose="020B0602020204020303" pitchFamily="34" charset="-79"/>
              </a:rPr>
              <a:t> takes time out to celebrate victories (big and small).</a:t>
            </a:r>
          </a:p>
          <a:p>
            <a:pPr>
              <a:spcBef>
                <a:spcPts val="1350"/>
              </a:spcBef>
              <a:spcAft>
                <a:spcPts val="600"/>
              </a:spcAft>
            </a:pPr>
            <a:r>
              <a:rPr lang="en-US" sz="2800" dirty="0">
                <a:latin typeface="Futura Medium" panose="020B0602020204020303" pitchFamily="34" charset="-79"/>
                <a:cs typeface="Futura Medium" panose="020B0602020204020303" pitchFamily="34" charset="-79"/>
              </a:rPr>
              <a:t>Shameless plug: Appreciation and Infinite Mile Programs!</a:t>
            </a:r>
            <a:endParaRPr lang="en-US" sz="3200" dirty="0">
              <a:latin typeface="Futura Medium" panose="020B0602020204020303" pitchFamily="34" charset="-79"/>
              <a:cs typeface="Futura Medium" panose="020B0602020204020303" pitchFamily="34" charset="-79"/>
            </a:endParaRPr>
          </a:p>
          <a:p>
            <a:pPr>
              <a:spcBef>
                <a:spcPts val="1200"/>
              </a:spcBef>
              <a:spcAft>
                <a:spcPts val="1800"/>
              </a:spcAft>
            </a:pPr>
            <a:endParaRPr lang="en-US" sz="3200" dirty="0">
              <a:latin typeface="Futura Medium" panose="020B0602020204020303" pitchFamily="34" charset="-79"/>
              <a:cs typeface="Futura Medium" panose="020B0602020204020303" pitchFamily="34" charset="-79"/>
            </a:endParaRPr>
          </a:p>
          <a:p>
            <a:pPr marL="0" lvl="0" indent="0" defTabSz="457200">
              <a:lnSpc>
                <a:spcPct val="100000"/>
              </a:lnSpc>
              <a:spcBef>
                <a:spcPts val="0"/>
              </a:spcBef>
              <a:spcAft>
                <a:spcPts val="300"/>
              </a:spcAft>
              <a:buNone/>
            </a:pPr>
            <a:endParaRPr lang="en-US" sz="4400" dirty="0">
              <a:solidFill>
                <a:srgbClr val="A41F35"/>
              </a:solidFill>
            </a:endParaRPr>
          </a:p>
        </p:txBody>
      </p:sp>
    </p:spTree>
    <p:extLst>
      <p:ext uri="{BB962C8B-B14F-4D97-AF65-F5344CB8AC3E}">
        <p14:creationId xmlns:p14="http://schemas.microsoft.com/office/powerpoint/2010/main" val="26732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B29CA8D-9A47-FA43-A13A-C0DF0842AE7E}"/>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Working together</a:t>
            </a:r>
            <a:endParaRPr lang="en-US" sz="3600" dirty="0">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168C5D72-7EC2-AD40-B356-2BE611BD7E78}"/>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6</a:t>
            </a:fld>
            <a:endParaRPr lang="en-US" sz="1000" dirty="0">
              <a:solidFill>
                <a:srgbClr val="000000"/>
              </a:solidFill>
              <a:latin typeface="+mn-lt"/>
            </a:endParaRPr>
          </a:p>
        </p:txBody>
      </p:sp>
      <p:sp>
        <p:nvSpPr>
          <p:cNvPr id="15" name="Text Placeholder 1">
            <a:extLst>
              <a:ext uri="{FF2B5EF4-FFF2-40B4-BE49-F238E27FC236}">
                <a16:creationId xmlns:a16="http://schemas.microsoft.com/office/drawing/2014/main" id="{F73232F8-B2C7-5E45-BD84-A02B91287320}"/>
              </a:ext>
            </a:extLst>
          </p:cNvPr>
          <p:cNvSpPr>
            <a:spLocks noGrp="1"/>
          </p:cNvSpPr>
          <p:nvPr/>
        </p:nvSpPr>
        <p:spPr>
          <a:xfrm>
            <a:off x="381123" y="1209881"/>
            <a:ext cx="11429755" cy="531893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600" kern="1200">
                <a:solidFill>
                  <a:schemeClr val="tx1"/>
                </a:solidFill>
                <a:latin typeface="+mn-lt"/>
                <a:ea typeface="+mn-ea"/>
                <a:cs typeface="+mn-cs"/>
              </a:defRPr>
            </a:lvl1pPr>
            <a:lvl2pPr marL="398463" indent="-236538" algn="l" defTabSz="685800" rtl="0" eaLnBrk="1" latinLnBrk="0" hangingPunct="1">
              <a:lnSpc>
                <a:spcPct val="90000"/>
              </a:lnSpc>
              <a:spcBef>
                <a:spcPts val="375"/>
              </a:spcBef>
              <a:buSzPct val="90000"/>
              <a:buFont typeface="Symbol" pitchFamily="18" charset="2"/>
              <a:buChar char=""/>
              <a:defRPr sz="2400" kern="1200">
                <a:solidFill>
                  <a:schemeClr val="tx1"/>
                </a:solidFill>
                <a:latin typeface="+mn-lt"/>
                <a:ea typeface="+mn-ea"/>
                <a:cs typeface="+mn-cs"/>
              </a:defRPr>
            </a:lvl2pPr>
            <a:lvl3pPr marL="746125" indent="-228600" algn="l" defTabSz="685800" rtl="0" eaLnBrk="1" latinLnBrk="0" hangingPunct="1">
              <a:lnSpc>
                <a:spcPct val="90000"/>
              </a:lnSpc>
              <a:spcBef>
                <a:spcPts val="375"/>
              </a:spcBef>
              <a:buFont typeface="Calibri" pitchFamily="34" charset="0"/>
              <a:buChar char="–"/>
              <a:defRPr sz="1500" kern="1200">
                <a:solidFill>
                  <a:schemeClr val="tx1"/>
                </a:solidFill>
                <a:latin typeface="+mn-lt"/>
                <a:ea typeface="+mn-ea"/>
                <a:cs typeface="+mn-cs"/>
              </a:defRPr>
            </a:lvl3pPr>
            <a:lvl4pPr marL="1201738" indent="-22860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484313" indent="-173038"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Bef>
                <a:spcPts val="1200"/>
              </a:spcBef>
              <a:spcAft>
                <a:spcPts val="1800"/>
              </a:spcAft>
            </a:pPr>
            <a:r>
              <a:rPr lang="en-US" sz="3600" dirty="0">
                <a:latin typeface="Futura Medium" panose="020B0602020204020303" pitchFamily="34" charset="-79"/>
                <a:cs typeface="Futura Medium" panose="020B0602020204020303" pitchFamily="34" charset="-79"/>
              </a:rPr>
              <a:t>Cross functional teams help share some of the load</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Grad Family Support Working Group (just kicked off)</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Wellness Committee (seeking members!)</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Careers Exploration (report due)</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Student Prof Development Working Group (report due)</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International Students of Color Onboarding (making progress)</a:t>
            </a:r>
          </a:p>
          <a:p>
            <a:pPr marL="484188" lvl="1" indent="-257175" defTabSz="342900">
              <a:spcBef>
                <a:spcPts val="600"/>
              </a:spcBef>
              <a:spcAft>
                <a:spcPts val="600"/>
              </a:spcAft>
              <a:buFont typeface="Arial" panose="020B0604020202020204" pitchFamily="34" charset="0"/>
              <a:buChar char="•"/>
              <a:defRPr/>
            </a:pPr>
            <a:r>
              <a:rPr lang="en-US" sz="2800" dirty="0">
                <a:solidFill>
                  <a:srgbClr val="000000"/>
                </a:solidFill>
                <a:latin typeface="Futura Medium" panose="020B0602020204020303" pitchFamily="34" charset="-79"/>
                <a:cs typeface="Futura Medium" panose="020B0602020204020303" pitchFamily="34" charset="-79"/>
              </a:rPr>
              <a:t>And many others underway…</a:t>
            </a:r>
          </a:p>
          <a:p>
            <a:pPr marL="0" indent="0">
              <a:spcBef>
                <a:spcPts val="1200"/>
              </a:spcBef>
              <a:spcAft>
                <a:spcPts val="1800"/>
              </a:spcAft>
              <a:buNone/>
            </a:pPr>
            <a:endParaRPr lang="en-US" sz="3200" dirty="0">
              <a:latin typeface="Futura Medium" panose="020B0602020204020303" pitchFamily="34" charset="-79"/>
              <a:cs typeface="Futura Medium" panose="020B0602020204020303" pitchFamily="34" charset="-79"/>
            </a:endParaRPr>
          </a:p>
          <a:p>
            <a:pPr marL="0" lvl="0" indent="0" defTabSz="457200">
              <a:lnSpc>
                <a:spcPct val="100000"/>
              </a:lnSpc>
              <a:spcBef>
                <a:spcPts val="0"/>
              </a:spcBef>
              <a:spcAft>
                <a:spcPts val="300"/>
              </a:spcAft>
              <a:buNone/>
            </a:pPr>
            <a:endParaRPr lang="en-US" sz="4400" dirty="0">
              <a:solidFill>
                <a:srgbClr val="A41F35"/>
              </a:solidFill>
            </a:endParaRPr>
          </a:p>
        </p:txBody>
      </p:sp>
    </p:spTree>
    <p:extLst>
      <p:ext uri="{BB962C8B-B14F-4D97-AF65-F5344CB8AC3E}">
        <p14:creationId xmlns:p14="http://schemas.microsoft.com/office/powerpoint/2010/main" val="36164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7A43D5-A578-3C4B-9E20-75B6BD865EE6}"/>
              </a:ext>
            </a:extLst>
          </p:cNvPr>
          <p:cNvPicPr>
            <a:picLocks noChangeAspect="1"/>
          </p:cNvPicPr>
          <p:nvPr/>
        </p:nvPicPr>
        <p:blipFill>
          <a:blip r:embed="rId3"/>
          <a:stretch>
            <a:fillRect/>
          </a:stretch>
        </p:blipFill>
        <p:spPr>
          <a:xfrm>
            <a:off x="0" y="-12953"/>
            <a:ext cx="12192000" cy="6850633"/>
          </a:xfrm>
          <a:prstGeom prst="rect">
            <a:avLst/>
          </a:prstGeom>
        </p:spPr>
      </p:pic>
      <p:sp>
        <p:nvSpPr>
          <p:cNvPr id="2" name="TextBox 1">
            <a:extLst>
              <a:ext uri="{FF2B5EF4-FFF2-40B4-BE49-F238E27FC236}">
                <a16:creationId xmlns:a16="http://schemas.microsoft.com/office/drawing/2014/main" id="{798BED61-7EFC-FF4F-BE73-E1EA57CFAA6D}"/>
              </a:ext>
            </a:extLst>
          </p:cNvPr>
          <p:cNvSpPr txBox="1"/>
          <p:nvPr/>
        </p:nvSpPr>
        <p:spPr>
          <a:xfrm>
            <a:off x="8697565" y="477167"/>
            <a:ext cx="2345633"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Created </a:t>
            </a:r>
          </a:p>
          <a:p>
            <a:pPr algn="ctr"/>
            <a:r>
              <a:rPr lang="en-US" sz="3200" dirty="0">
                <a:solidFill>
                  <a:schemeClr val="bg1"/>
                </a:solidFill>
                <a:latin typeface="Futura Medium" panose="020B0602020204020303" pitchFamily="34" charset="-79"/>
                <a:cs typeface="Futura Medium" panose="020B0602020204020303" pitchFamily="34" charset="-79"/>
              </a:rPr>
              <a:t>OFY</a:t>
            </a:r>
          </a:p>
        </p:txBody>
      </p:sp>
      <p:sp>
        <p:nvSpPr>
          <p:cNvPr id="7" name="TextBox 6">
            <a:extLst>
              <a:ext uri="{FF2B5EF4-FFF2-40B4-BE49-F238E27FC236}">
                <a16:creationId xmlns:a16="http://schemas.microsoft.com/office/drawing/2014/main" id="{EBB9DEAA-0FFB-B444-A3DC-0E430D296288}"/>
              </a:ext>
            </a:extLst>
          </p:cNvPr>
          <p:cNvSpPr txBox="1"/>
          <p:nvPr/>
        </p:nvSpPr>
        <p:spPr>
          <a:xfrm>
            <a:off x="8747259" y="2092993"/>
            <a:ext cx="2583349"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Enhanced orientation</a:t>
            </a:r>
          </a:p>
        </p:txBody>
      </p:sp>
      <p:sp>
        <p:nvSpPr>
          <p:cNvPr id="9" name="TextBox 8">
            <a:extLst>
              <a:ext uri="{FF2B5EF4-FFF2-40B4-BE49-F238E27FC236}">
                <a16:creationId xmlns:a16="http://schemas.microsoft.com/office/drawing/2014/main" id="{5B39FA73-DFCB-7C42-AE90-CC95DBA0472D}"/>
              </a:ext>
            </a:extLst>
          </p:cNvPr>
          <p:cNvSpPr txBox="1"/>
          <p:nvPr/>
        </p:nvSpPr>
        <p:spPr>
          <a:xfrm>
            <a:off x="8796956" y="3741312"/>
            <a:ext cx="2246242"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DFY and</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 CUP pilots</a:t>
            </a:r>
          </a:p>
        </p:txBody>
      </p:sp>
      <p:sp>
        <p:nvSpPr>
          <p:cNvPr id="11" name="TextBox 10">
            <a:extLst>
              <a:ext uri="{FF2B5EF4-FFF2-40B4-BE49-F238E27FC236}">
                <a16:creationId xmlns:a16="http://schemas.microsoft.com/office/drawing/2014/main" id="{C3D60207-167D-F543-887F-836B9105F666}"/>
              </a:ext>
            </a:extLst>
          </p:cNvPr>
          <p:cNvSpPr txBox="1"/>
          <p:nvPr/>
        </p:nvSpPr>
        <p:spPr>
          <a:xfrm>
            <a:off x="0" y="5288330"/>
            <a:ext cx="12191979" cy="1569660"/>
          </a:xfrm>
          <a:prstGeom prst="rect">
            <a:avLst/>
          </a:prstGeom>
          <a:solidFill>
            <a:schemeClr val="bg1"/>
          </a:solidFill>
          <a:effectLst/>
        </p:spPr>
        <p:txBody>
          <a:bodyPr wrap="square" rtlCol="0">
            <a:spAutoFit/>
          </a:bodyPr>
          <a:lstStyle/>
          <a:p>
            <a:pPr lvl="0" algn="ctr" defTabSz="914400">
              <a:defRPr/>
            </a:pPr>
            <a:r>
              <a:rPr lang="en-US" sz="3200" b="1" dirty="0">
                <a:latin typeface="Futura Medium" panose="020B0602020204020303" pitchFamily="34" charset="-79"/>
                <a:cs typeface="Futura Medium" panose="020B0602020204020303" pitchFamily="34" charset="-79"/>
              </a:rPr>
              <a:t>Transform the first year </a:t>
            </a:r>
          </a:p>
          <a:p>
            <a:pPr lvl="0" algn="ctr" defTabSz="914400">
              <a:defRPr/>
            </a:pPr>
            <a:r>
              <a:rPr lang="en-US" sz="3200" b="1" dirty="0">
                <a:latin typeface="Futura Medium" panose="020B0602020204020303" pitchFamily="34" charset="-79"/>
                <a:cs typeface="Futura Medium" panose="020B0602020204020303" pitchFamily="34" charset="-79"/>
              </a:rPr>
              <a:t>undergraduate experience</a:t>
            </a:r>
            <a:endParaRPr lang="en-US" sz="4000" b="1" dirty="0">
              <a:solidFill>
                <a:srgbClr val="A41F35"/>
              </a:solidFill>
              <a:latin typeface="Futura Medium" panose="020B0602020204020303" pitchFamily="34" charset="-79"/>
              <a:cs typeface="Futura Medium" panose="020B0602020204020303" pitchFamily="34" charset="-79"/>
            </a:endParaRPr>
          </a:p>
          <a:p>
            <a:pPr algn="ctr">
              <a:spcAft>
                <a:spcPts val="225"/>
              </a:spcAft>
            </a:pPr>
            <a:endParaRPr lang="en-US" sz="3200" b="1" dirty="0">
              <a:solidFill>
                <a:srgbClr val="000000"/>
              </a:solidFill>
              <a:latin typeface="Futura Medium" panose="020B0602020204020303" pitchFamily="34" charset="-79"/>
              <a:cs typeface="Futura Medium" panose="020B0602020204020303" pitchFamily="34" charset="-79"/>
            </a:endParaRPr>
          </a:p>
        </p:txBody>
      </p:sp>
      <p:sp>
        <p:nvSpPr>
          <p:cNvPr id="12" name="TextBox 11">
            <a:extLst>
              <a:ext uri="{FF2B5EF4-FFF2-40B4-BE49-F238E27FC236}">
                <a16:creationId xmlns:a16="http://schemas.microsoft.com/office/drawing/2014/main" id="{6261FC2D-DC84-0A41-9ADE-918606F9A715}"/>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7</a:t>
            </a:fld>
            <a:endParaRPr lang="en-US" sz="1000" dirty="0">
              <a:solidFill>
                <a:srgbClr val="000000"/>
              </a:solidFill>
              <a:latin typeface="+mn-lt"/>
            </a:endParaRPr>
          </a:p>
        </p:txBody>
      </p:sp>
    </p:spTree>
    <p:extLst>
      <p:ext uri="{BB962C8B-B14F-4D97-AF65-F5344CB8AC3E}">
        <p14:creationId xmlns:p14="http://schemas.microsoft.com/office/powerpoint/2010/main" val="256807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3232F8-B2C7-5E45-BD84-A02B91287320}"/>
              </a:ext>
            </a:extLst>
          </p:cNvPr>
          <p:cNvSpPr>
            <a:spLocks noGrp="1"/>
          </p:cNvSpPr>
          <p:nvPr>
            <p:ph type="body" sz="quarter" idx="11"/>
          </p:nvPr>
        </p:nvSpPr>
        <p:spPr>
          <a:xfrm>
            <a:off x="409317" y="1101357"/>
            <a:ext cx="11429755" cy="4438238"/>
          </a:xfrm>
        </p:spPr>
        <p:txBody>
          <a:bodyPr/>
          <a:lstStyle/>
          <a:p>
            <a:pPr>
              <a:spcBef>
                <a:spcPts val="1200"/>
              </a:spcBef>
              <a:spcAft>
                <a:spcPts val="1800"/>
              </a:spcAft>
            </a:pPr>
            <a:r>
              <a:rPr lang="en-US" sz="3200" dirty="0">
                <a:latin typeface="Futura Medium" panose="020B0602020204020303" pitchFamily="34" charset="-79"/>
                <a:cs typeface="Futura Medium" panose="020B0602020204020303" pitchFamily="34" charset="-79"/>
              </a:rPr>
              <a:t>Potential experiment for the Class of 2023 in </a:t>
            </a:r>
            <a:br>
              <a:rPr lang="en-US" sz="3200" dirty="0">
                <a:latin typeface="Futura Medium" panose="020B0602020204020303" pitchFamily="34" charset="-79"/>
                <a:cs typeface="Futura Medium" panose="020B0602020204020303" pitchFamily="34" charset="-79"/>
              </a:rPr>
            </a:br>
            <a:r>
              <a:rPr lang="en-US" sz="3200" dirty="0">
                <a:latin typeface="Futura Medium" panose="020B0602020204020303" pitchFamily="34" charset="-79"/>
                <a:cs typeface="Futura Medium" panose="020B0602020204020303" pitchFamily="34" charset="-79"/>
              </a:rPr>
              <a:t>discussion with CUP</a:t>
            </a:r>
          </a:p>
          <a:p>
            <a:pPr>
              <a:spcBef>
                <a:spcPts val="1800"/>
              </a:spcBef>
              <a:spcAft>
                <a:spcPts val="1800"/>
              </a:spcAft>
            </a:pPr>
            <a:r>
              <a:rPr lang="en-US" sz="3200" dirty="0">
                <a:latin typeface="Futura Medium" panose="020B0602020204020303" pitchFamily="34" charset="-79"/>
                <a:cs typeface="Futura Medium" panose="020B0602020204020303" pitchFamily="34" charset="-79"/>
              </a:rPr>
              <a:t>Advising pilot for the Class of 2023</a:t>
            </a:r>
          </a:p>
          <a:p>
            <a:pPr>
              <a:spcBef>
                <a:spcPts val="1800"/>
              </a:spcBef>
              <a:spcAft>
                <a:spcPts val="1800"/>
              </a:spcAft>
            </a:pPr>
            <a:r>
              <a:rPr lang="en-US" sz="3200" dirty="0" err="1">
                <a:latin typeface="Futura Medium" panose="020B0602020204020303" pitchFamily="34" charset="-79"/>
                <a:cs typeface="Futura Medium" panose="020B0602020204020303" pitchFamily="34" charset="-79"/>
              </a:rPr>
              <a:t>FirstGen</a:t>
            </a:r>
            <a:r>
              <a:rPr lang="en-US" sz="3200" dirty="0">
                <a:latin typeface="Futura Medium" panose="020B0602020204020303" pitchFamily="34" charset="-79"/>
                <a:cs typeface="Futura Medium" panose="020B0602020204020303" pitchFamily="34" charset="-79"/>
              </a:rPr>
              <a:t> FPOP</a:t>
            </a:r>
          </a:p>
          <a:p>
            <a:pPr>
              <a:spcBef>
                <a:spcPts val="1800"/>
              </a:spcBef>
            </a:pPr>
            <a:r>
              <a:rPr lang="en-US" sz="3200" dirty="0">
                <a:latin typeface="Futura Medium" panose="020B0602020204020303" pitchFamily="34" charset="-79"/>
                <a:cs typeface="Futura Medium" panose="020B0602020204020303" pitchFamily="34" charset="-79"/>
              </a:rPr>
              <a:t>Testing “blue-sky ideas” in first-year learning communities </a:t>
            </a:r>
          </a:p>
          <a:p>
            <a:pPr marL="0" lvl="0" indent="0" defTabSz="457200">
              <a:lnSpc>
                <a:spcPct val="100000"/>
              </a:lnSpc>
              <a:spcBef>
                <a:spcPts val="0"/>
              </a:spcBef>
              <a:spcAft>
                <a:spcPts val="300"/>
              </a:spcAft>
              <a:buNone/>
            </a:pPr>
            <a:endParaRPr lang="en-US" sz="4400" dirty="0">
              <a:solidFill>
                <a:srgbClr val="A41F35"/>
              </a:solidFill>
            </a:endParaRPr>
          </a:p>
        </p:txBody>
      </p:sp>
      <p:sp>
        <p:nvSpPr>
          <p:cNvPr id="6" name="TextBox 5">
            <a:extLst>
              <a:ext uri="{FF2B5EF4-FFF2-40B4-BE49-F238E27FC236}">
                <a16:creationId xmlns:a16="http://schemas.microsoft.com/office/drawing/2014/main" id="{7237C156-AC3C-744B-9ACD-F15269EE7624}"/>
              </a:ext>
            </a:extLst>
          </p:cNvPr>
          <p:cNvSpPr txBox="1"/>
          <p:nvPr/>
        </p:nvSpPr>
        <p:spPr>
          <a:xfrm>
            <a:off x="409318" y="173502"/>
            <a:ext cx="11429756" cy="646331"/>
          </a:xfrm>
          <a:prstGeom prst="rect">
            <a:avLst/>
          </a:prstGeom>
          <a:noFill/>
          <a:effectLst/>
        </p:spPr>
        <p:txBody>
          <a:bodyPr wrap="square" rtlCol="0">
            <a:spAutoFit/>
          </a:bodyPr>
          <a:lstStyle/>
          <a:p>
            <a:pPr>
              <a:spcAft>
                <a:spcPts val="300"/>
              </a:spcAft>
            </a:pPr>
            <a:r>
              <a:rPr lang="en-US" sz="3600" b="1" dirty="0">
                <a:solidFill>
                  <a:srgbClr val="000000"/>
                </a:solidFill>
                <a:latin typeface="Futura Medium" panose="020B0602020204020303" pitchFamily="34" charset="-79"/>
                <a:cs typeface="Futura Medium" panose="020B0602020204020303" pitchFamily="34" charset="-79"/>
              </a:rPr>
              <a:t>What's next</a:t>
            </a:r>
            <a:endParaRPr lang="en-US" sz="3600" dirty="0">
              <a:solidFill>
                <a:srgbClr val="000000"/>
              </a:solidFill>
              <a:latin typeface="Futura Medium" panose="020B0602020204020303" pitchFamily="34" charset="-79"/>
              <a:cs typeface="Futura Medium" panose="020B0602020204020303" pitchFamily="34" charset="-79"/>
            </a:endParaRPr>
          </a:p>
        </p:txBody>
      </p:sp>
      <p:sp>
        <p:nvSpPr>
          <p:cNvPr id="8" name="TextBox 7">
            <a:extLst>
              <a:ext uri="{FF2B5EF4-FFF2-40B4-BE49-F238E27FC236}">
                <a16:creationId xmlns:a16="http://schemas.microsoft.com/office/drawing/2014/main" id="{98C1737E-30E9-EB40-9D26-C83595504246}"/>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8</a:t>
            </a:fld>
            <a:endParaRPr lang="en-US" sz="1000" dirty="0">
              <a:solidFill>
                <a:srgbClr val="000000"/>
              </a:solidFill>
              <a:latin typeface="+mn-lt"/>
            </a:endParaRPr>
          </a:p>
        </p:txBody>
      </p:sp>
    </p:spTree>
    <p:extLst>
      <p:ext uri="{BB962C8B-B14F-4D97-AF65-F5344CB8AC3E}">
        <p14:creationId xmlns:p14="http://schemas.microsoft.com/office/powerpoint/2010/main" val="287290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E83A9-DD95-D94B-ADD5-F426E24FE689}"/>
              </a:ext>
            </a:extLst>
          </p:cNvPr>
          <p:cNvPicPr>
            <a:picLocks noChangeAspect="1"/>
          </p:cNvPicPr>
          <p:nvPr/>
        </p:nvPicPr>
        <p:blipFill rotWithShape="1">
          <a:blip r:embed="rId3"/>
          <a:srcRect t="11" b="15719"/>
          <a:stretch/>
        </p:blipFill>
        <p:spPr>
          <a:xfrm>
            <a:off x="20" y="0"/>
            <a:ext cx="12191980" cy="6857990"/>
          </a:xfrm>
          <a:prstGeom prst="rect">
            <a:avLst/>
          </a:prstGeom>
        </p:spPr>
      </p:pic>
      <p:sp>
        <p:nvSpPr>
          <p:cNvPr id="15" name="TextBox 14">
            <a:extLst>
              <a:ext uri="{FF2B5EF4-FFF2-40B4-BE49-F238E27FC236}">
                <a16:creationId xmlns:a16="http://schemas.microsoft.com/office/drawing/2014/main" id="{62C06129-6127-AD4D-9747-0DC244E0EA05}"/>
              </a:ext>
            </a:extLst>
          </p:cNvPr>
          <p:cNvSpPr txBox="1"/>
          <p:nvPr/>
        </p:nvSpPr>
        <p:spPr>
          <a:xfrm>
            <a:off x="0" y="5288330"/>
            <a:ext cx="12191979" cy="1569660"/>
          </a:xfrm>
          <a:prstGeom prst="rect">
            <a:avLst/>
          </a:prstGeom>
          <a:solidFill>
            <a:schemeClr val="bg1"/>
          </a:solidFill>
          <a:effectLst/>
        </p:spPr>
        <p:txBody>
          <a:bodyPr wrap="square" rtlCol="0">
            <a:spAutoFit/>
          </a:bodyPr>
          <a:lstStyle/>
          <a:p>
            <a:pPr lvl="0" algn="ctr" defTabSz="914400">
              <a:defRPr/>
            </a:pPr>
            <a:r>
              <a:rPr lang="en-US" sz="3200" b="1" dirty="0">
                <a:latin typeface="Futura Medium" panose="020B0602020204020303" pitchFamily="34" charset="-79"/>
                <a:cs typeface="Futura Medium" panose="020B0602020204020303" pitchFamily="34" charset="-79"/>
              </a:rPr>
              <a:t>Become a leader in advising and professional development of graduate students</a:t>
            </a:r>
            <a:endParaRPr lang="en-US" sz="4000" b="1" dirty="0">
              <a:solidFill>
                <a:srgbClr val="A41F35"/>
              </a:solidFill>
              <a:latin typeface="Futura Medium" panose="020B0602020204020303" pitchFamily="34" charset="-79"/>
              <a:cs typeface="Futura Medium" panose="020B0602020204020303" pitchFamily="34" charset="-79"/>
            </a:endParaRPr>
          </a:p>
          <a:p>
            <a:pPr algn="ctr">
              <a:spcAft>
                <a:spcPts val="225"/>
              </a:spcAft>
            </a:pPr>
            <a:endParaRPr lang="en-US" sz="3200" b="1" dirty="0">
              <a:solidFill>
                <a:srgbClr val="000000"/>
              </a:solidFill>
              <a:latin typeface="Futura Medium" panose="020B0602020204020303" pitchFamily="34" charset="-79"/>
              <a:cs typeface="Futura Medium" panose="020B0602020204020303" pitchFamily="34" charset="-79"/>
            </a:endParaRPr>
          </a:p>
        </p:txBody>
      </p:sp>
      <p:sp>
        <p:nvSpPr>
          <p:cNvPr id="27" name="TextBox 26">
            <a:extLst>
              <a:ext uri="{FF2B5EF4-FFF2-40B4-BE49-F238E27FC236}">
                <a16:creationId xmlns:a16="http://schemas.microsoft.com/office/drawing/2014/main" id="{D17DD1FE-3BCE-1744-A67F-D35B0E07CD00}"/>
              </a:ext>
            </a:extLst>
          </p:cNvPr>
          <p:cNvSpPr txBox="1"/>
          <p:nvPr/>
        </p:nvSpPr>
        <p:spPr>
          <a:xfrm>
            <a:off x="8717885" y="473484"/>
            <a:ext cx="2802010"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Advising efforts</a:t>
            </a:r>
          </a:p>
        </p:txBody>
      </p:sp>
      <p:sp>
        <p:nvSpPr>
          <p:cNvPr id="29" name="TextBox 28">
            <a:extLst>
              <a:ext uri="{FF2B5EF4-FFF2-40B4-BE49-F238E27FC236}">
                <a16:creationId xmlns:a16="http://schemas.microsoft.com/office/drawing/2014/main" id="{6DE6678C-82B9-9E43-96B6-A6F1FDEDAA6D}"/>
              </a:ext>
            </a:extLst>
          </p:cNvPr>
          <p:cNvSpPr txBox="1"/>
          <p:nvPr/>
        </p:nvSpPr>
        <p:spPr>
          <a:xfrm>
            <a:off x="8767580" y="2089310"/>
            <a:ext cx="2802010"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Professional development</a:t>
            </a:r>
          </a:p>
        </p:txBody>
      </p:sp>
      <p:sp>
        <p:nvSpPr>
          <p:cNvPr id="35" name="TextBox 34">
            <a:extLst>
              <a:ext uri="{FF2B5EF4-FFF2-40B4-BE49-F238E27FC236}">
                <a16:creationId xmlns:a16="http://schemas.microsoft.com/office/drawing/2014/main" id="{319D4896-B4B2-6448-8AC3-331A2BF45C55}"/>
              </a:ext>
            </a:extLst>
          </p:cNvPr>
          <p:cNvSpPr txBox="1"/>
          <p:nvPr/>
        </p:nvSpPr>
        <p:spPr>
          <a:xfrm>
            <a:off x="8817276" y="3737629"/>
            <a:ext cx="2802010" cy="1077218"/>
          </a:xfrm>
          <a:prstGeom prst="rect">
            <a:avLst/>
          </a:prstGeom>
          <a:solidFill>
            <a:schemeClr val="bg1">
              <a:lumMod val="65000"/>
              <a:alpha val="90000"/>
            </a:schemeClr>
          </a:solid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Support and Wellness</a:t>
            </a:r>
          </a:p>
        </p:txBody>
      </p:sp>
      <p:sp>
        <p:nvSpPr>
          <p:cNvPr id="8" name="TextBox 7">
            <a:extLst>
              <a:ext uri="{FF2B5EF4-FFF2-40B4-BE49-F238E27FC236}">
                <a16:creationId xmlns:a16="http://schemas.microsoft.com/office/drawing/2014/main" id="{0368D5B7-3621-8D46-A064-09CD83A1B12D}"/>
              </a:ext>
            </a:extLst>
          </p:cNvPr>
          <p:cNvSpPr txBox="1"/>
          <p:nvPr/>
        </p:nvSpPr>
        <p:spPr>
          <a:xfrm>
            <a:off x="0" y="6528815"/>
            <a:ext cx="12191999" cy="246221"/>
          </a:xfrm>
          <a:prstGeom prst="rect">
            <a:avLst/>
          </a:prstGeom>
          <a:noFill/>
        </p:spPr>
        <p:txBody>
          <a:bodyPr wrap="square" rtlCol="0">
            <a:spAutoFit/>
          </a:bodyPr>
          <a:lstStyle/>
          <a:p>
            <a:pPr algn="ctr"/>
            <a:r>
              <a:rPr lang="en-US" sz="1000" dirty="0">
                <a:solidFill>
                  <a:srgbClr val="000000"/>
                </a:solidFill>
                <a:latin typeface="+mn-lt"/>
              </a:rPr>
              <a:t>OVC All Hands | Slide </a:t>
            </a:r>
            <a:fld id="{18AE1C59-1EE4-4747-ABFE-7E04AD6076E5}" type="slidenum">
              <a:rPr lang="en-US" sz="1000">
                <a:solidFill>
                  <a:srgbClr val="000000"/>
                </a:solidFill>
                <a:latin typeface="+mn-lt"/>
              </a:rPr>
              <a:pPr algn="ctr"/>
              <a:t>9</a:t>
            </a:fld>
            <a:endParaRPr lang="en-US" sz="1000" dirty="0">
              <a:solidFill>
                <a:srgbClr val="000000"/>
              </a:solidFill>
              <a:latin typeface="+mn-lt"/>
            </a:endParaRPr>
          </a:p>
        </p:txBody>
      </p:sp>
    </p:spTree>
    <p:extLst>
      <p:ext uri="{BB962C8B-B14F-4D97-AF65-F5344CB8AC3E}">
        <p14:creationId xmlns:p14="http://schemas.microsoft.com/office/powerpoint/2010/main" val="32526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C_I2_v6" id="{53CB2DD9-15EB-4F45-B1E1-111CAFE21859}" vid="{E6BF8276-2E10-1B47-905C-03764A455008}"/>
    </a:ext>
  </a:extLst>
</a:theme>
</file>

<file path=ppt/theme/theme2.xml><?xml version="1.0" encoding="utf-8"?>
<a:theme xmlns:a="http://schemas.openxmlformats.org/drawingml/2006/main" name="Frame">
  <a:themeElements>
    <a:clrScheme name="ChancellorRed">
      <a:dk1>
        <a:srgbClr val="000000"/>
      </a:dk1>
      <a:lt1>
        <a:sysClr val="window" lastClr="FFFFFF"/>
      </a:lt1>
      <a:dk2>
        <a:srgbClr val="5E5E5E"/>
      </a:dk2>
      <a:lt2>
        <a:srgbClr val="3366CC"/>
      </a:lt2>
      <a:accent1>
        <a:srgbClr val="A31F34"/>
      </a:accent1>
      <a:accent2>
        <a:srgbClr val="A6B727"/>
      </a:accent2>
      <a:accent3>
        <a:srgbClr val="418AB3"/>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Macintosh PowerPoint</Application>
  <PresentationFormat>Widescreen</PresentationFormat>
  <Paragraphs>232</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Franklin Gothic Medium</vt:lpstr>
      <vt:lpstr>Futura Medium</vt:lpstr>
      <vt:lpstr>Helvetica</vt:lpstr>
      <vt:lpstr>Symbol</vt:lpstr>
      <vt:lpstr>Wingdings 2</vt:lpstr>
      <vt:lpstr>Office Theme</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2019-03-07T20:40:25Z</dcterms:created>
  <dcterms:modified xsi:type="dcterms:W3CDTF">2019-03-14T20:12:49Z</dcterms:modified>
</cp:coreProperties>
</file>